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1"/>
  </p:notesMasterIdLst>
  <p:handoutMasterIdLst>
    <p:handoutMasterId r:id="rId52"/>
  </p:handoutMasterIdLst>
  <p:sldIdLst>
    <p:sldId id="299" r:id="rId2"/>
    <p:sldId id="438" r:id="rId3"/>
    <p:sldId id="475" r:id="rId4"/>
    <p:sldId id="476" r:id="rId5"/>
    <p:sldId id="474" r:id="rId6"/>
    <p:sldId id="472" r:id="rId7"/>
    <p:sldId id="477" r:id="rId8"/>
    <p:sldId id="478" r:id="rId9"/>
    <p:sldId id="481" r:id="rId10"/>
    <p:sldId id="490" r:id="rId11"/>
    <p:sldId id="491" r:id="rId12"/>
    <p:sldId id="492" r:id="rId13"/>
    <p:sldId id="493" r:id="rId14"/>
    <p:sldId id="494" r:id="rId15"/>
    <p:sldId id="495" r:id="rId16"/>
    <p:sldId id="496" r:id="rId17"/>
    <p:sldId id="497" r:id="rId18"/>
    <p:sldId id="488" r:id="rId19"/>
    <p:sldId id="489" r:id="rId20"/>
    <p:sldId id="515" r:id="rId21"/>
    <p:sldId id="513" r:id="rId22"/>
    <p:sldId id="514" r:id="rId23"/>
    <p:sldId id="500" r:id="rId24"/>
    <p:sldId id="501" r:id="rId25"/>
    <p:sldId id="509" r:id="rId26"/>
    <p:sldId id="510" r:id="rId27"/>
    <p:sldId id="511" r:id="rId28"/>
    <p:sldId id="512" r:id="rId29"/>
    <p:sldId id="502" r:id="rId30"/>
    <p:sldId id="503" r:id="rId31"/>
    <p:sldId id="505" r:id="rId32"/>
    <p:sldId id="504" r:id="rId33"/>
    <p:sldId id="506" r:id="rId34"/>
    <p:sldId id="508" r:id="rId35"/>
    <p:sldId id="507" r:id="rId36"/>
    <p:sldId id="483" r:id="rId37"/>
    <p:sldId id="484" r:id="rId38"/>
    <p:sldId id="485" r:id="rId39"/>
    <p:sldId id="486" r:id="rId40"/>
    <p:sldId id="487" r:id="rId41"/>
    <p:sldId id="516" r:id="rId42"/>
    <p:sldId id="517" r:id="rId43"/>
    <p:sldId id="518" r:id="rId44"/>
    <p:sldId id="519" r:id="rId45"/>
    <p:sldId id="520" r:id="rId46"/>
    <p:sldId id="521" r:id="rId47"/>
    <p:sldId id="522" r:id="rId48"/>
    <p:sldId id="523" r:id="rId49"/>
    <p:sldId id="473" r:id="rId50"/>
  </p:sldIdLst>
  <p:sldSz cx="9144000" cy="6858000" type="screen4x3"/>
  <p:notesSz cx="6858000" cy="9144000"/>
  <p:defaultTextStyle>
    <a:defPPr>
      <a:defRPr lang="id-ID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CA087"/>
    <a:srgbClr val="009696"/>
    <a:srgbClr val="FF33CC"/>
    <a:srgbClr val="00AC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53" autoAdjust="0"/>
    <p:restoredTop sz="90231" autoAdjust="0"/>
  </p:normalViewPr>
  <p:slideViewPr>
    <p:cSldViewPr snapToGrid="0">
      <p:cViewPr varScale="1">
        <p:scale>
          <a:sx n="79" d="100"/>
          <a:sy n="79" d="100"/>
        </p:scale>
        <p:origin x="1608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020"/>
    </p:cViewPr>
  </p:sorterViewPr>
  <p:notesViewPr>
    <p:cSldViewPr snapToGrid="0">
      <p:cViewPr varScale="1">
        <p:scale>
          <a:sx n="56" d="100"/>
          <a:sy n="56" d="100"/>
        </p:scale>
        <p:origin x="2856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6CB205-DB7A-4E82-ACCC-8D6B1E676091}" type="datetimeFigureOut">
              <a:rPr lang="en-US" smtClean="0"/>
              <a:t>3/19/2018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AC26BC-402D-4A80-B33D-8856C378B1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92897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C0E428-1BEE-4A93-9F4D-553B85161DE7}" type="datetimeFigureOut">
              <a:rPr lang="en-US" smtClean="0"/>
              <a:t>3/19/2018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B30E1F-FC88-4688-B1DC-35BF8B711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4291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B30E1F-FC88-4688-B1DC-35BF8B71191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6449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B30E1F-FC88-4688-B1DC-35BF8B71191D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6449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" y="0"/>
            <a:ext cx="9142572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685800" y="1122362"/>
            <a:ext cx="7772400" cy="3097213"/>
          </a:xfrm>
        </p:spPr>
        <p:txBody>
          <a:bodyPr anchor="b">
            <a:normAutofit/>
          </a:bodyPr>
          <a:lstStyle>
            <a:lvl1pPr algn="l">
              <a:defRPr sz="6600" b="1" u="none" spc="-300" baseline="0">
                <a:solidFill>
                  <a:schemeClr val="bg1"/>
                </a:solidFill>
                <a:latin typeface="Gotham Bold" panose="0200080303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685800" y="4356100"/>
            <a:ext cx="7772400" cy="901700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</p:spPr>
        <p:txBody>
          <a:bodyPr/>
          <a:lstStyle/>
          <a:p>
            <a:fld id="{64AC52D6-6171-4E55-BA4D-986D1942EAAE}" type="datetimeFigureOut">
              <a:rPr lang="id-ID" smtClean="0"/>
              <a:t>19/03/2018</a:t>
            </a:fld>
            <a:endParaRPr lang="id-ID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9F4AC59C-4AFB-4F73-ADD9-9B8E0F0E7A61}" type="slidenum">
              <a:rPr lang="id-ID" smtClean="0"/>
              <a:t>‹#›</a:t>
            </a:fld>
            <a:endParaRPr lang="id-ID"/>
          </a:p>
        </p:txBody>
      </p:sp>
      <p:sp>
        <p:nvSpPr>
          <p:cNvPr id="8" name="Rectangle 7"/>
          <p:cNvSpPr/>
          <p:nvPr userDrawn="1"/>
        </p:nvSpPr>
        <p:spPr>
          <a:xfrm>
            <a:off x="801710" y="682580"/>
            <a:ext cx="3771004" cy="439782"/>
          </a:xfrm>
          <a:prstGeom prst="rect">
            <a:avLst/>
          </a:prstGeom>
          <a:solidFill>
            <a:srgbClr val="0096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sz="1800" b="1" i="0" cap="none" spc="0" normalizeH="0" baseline="0" dirty="0" smtClean="0">
                <a:latin typeface="Gotham Medium" panose="02000603030000020004" pitchFamily="2" charset="0"/>
              </a:rPr>
              <a:t>Back-End Development</a:t>
            </a:r>
            <a:endParaRPr lang="en-US" sz="1800" b="1" i="0" cap="none" spc="0" normalizeH="0" baseline="0" dirty="0">
              <a:latin typeface="Gotham Medium" panose="0200060303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64844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" y="0"/>
            <a:ext cx="9142572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C52D6-6171-4E55-BA4D-986D1942EAAE}" type="datetimeFigureOut">
              <a:rPr lang="id-ID" smtClean="0"/>
              <a:t>19/03/2018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AC59C-4AFB-4F73-ADD9-9B8E0F0E7A61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6461135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" y="0"/>
            <a:ext cx="9142572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C52D6-6171-4E55-BA4D-986D1942EAAE}" type="datetimeFigureOut">
              <a:rPr lang="id-ID" smtClean="0"/>
              <a:t>19/03/2018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AC59C-4AFB-4F73-ADD9-9B8E0F0E7A61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2786637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" y="0"/>
            <a:ext cx="9142572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C52D6-6171-4E55-BA4D-986D1942EAAE}" type="datetimeFigureOut">
              <a:rPr lang="id-ID" smtClean="0"/>
              <a:t>19/03/2018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AC59C-4AFB-4F73-ADD9-9B8E0F0E7A61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728509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" y="0"/>
            <a:ext cx="9142572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>
                <a:latin typeface="Gotham Medium" panose="02000603030000020004" pitchFamily="2" charset="0"/>
                <a:ea typeface="Gotham Medium" panose="0200060303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168775"/>
          </a:xfrm>
        </p:spPr>
        <p:txBody>
          <a:bodyPr>
            <a:normAutofit/>
          </a:bodyPr>
          <a:lstStyle>
            <a:lvl1pPr>
              <a:defRPr sz="2400">
                <a:latin typeface="Gotham" panose="02000604030000020004" pitchFamily="50" charset="0"/>
                <a:ea typeface="Gotham" panose="02000604030000020004" pitchFamily="50" charset="0"/>
              </a:defRPr>
            </a:lvl1pPr>
            <a:lvl2pPr>
              <a:defRPr sz="2000">
                <a:latin typeface="Gotham" panose="02000604030000020004" pitchFamily="50" charset="0"/>
                <a:ea typeface="Gotham" panose="02000604030000020004" pitchFamily="50" charset="0"/>
              </a:defRPr>
            </a:lvl2pPr>
            <a:lvl3pPr>
              <a:defRPr sz="1800">
                <a:latin typeface="Gotham" panose="02000604030000020004" pitchFamily="50" charset="0"/>
                <a:ea typeface="Gotham" panose="02000604030000020004" pitchFamily="50" charset="0"/>
              </a:defRPr>
            </a:lvl3pPr>
            <a:lvl4pPr>
              <a:defRPr sz="1600">
                <a:latin typeface="Gotham" panose="02000604030000020004" pitchFamily="50" charset="0"/>
                <a:ea typeface="Gotham" panose="02000604030000020004" pitchFamily="50" charset="0"/>
              </a:defRPr>
            </a:lvl4pPr>
            <a:lvl5pPr>
              <a:defRPr sz="1600">
                <a:latin typeface="Gotham" panose="02000604030000020004" pitchFamily="50" charset="0"/>
                <a:ea typeface="Gotham" panose="02000604030000020004" pitchFamily="50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C52D6-6171-4E55-BA4D-986D1942EAAE}" type="datetimeFigureOut">
              <a:rPr lang="id-ID" smtClean="0"/>
              <a:t>19/03/2018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AC59C-4AFB-4F73-ADD9-9B8E0F0E7A61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7974457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" y="0"/>
            <a:ext cx="9142572" cy="6858000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0" y="1883875"/>
            <a:ext cx="9144000" cy="2649490"/>
          </a:xfrm>
          <a:prstGeom prst="rect">
            <a:avLst/>
          </a:prstGeom>
          <a:solidFill>
            <a:srgbClr val="0A79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b="1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C52D6-6171-4E55-BA4D-986D1942EAAE}" type="datetimeFigureOut">
              <a:rPr lang="id-ID" smtClean="0"/>
              <a:t>19/03/2018</a:t>
            </a:fld>
            <a:endParaRPr lang="id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AC59C-4AFB-4F73-ADD9-9B8E0F0E7A61}" type="slidenum">
              <a:rPr lang="id-ID" smtClean="0"/>
              <a:t>‹#›</a:t>
            </a:fld>
            <a:endParaRPr lang="id-ID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23888" y="2349500"/>
            <a:ext cx="7886700" cy="1162882"/>
          </a:xfrm>
        </p:spPr>
        <p:txBody>
          <a:bodyPr anchor="b">
            <a:normAutofit/>
          </a:bodyPr>
          <a:lstStyle>
            <a:lvl1pPr algn="ctr">
              <a:defRPr sz="4400">
                <a:solidFill>
                  <a:schemeClr val="bg1"/>
                </a:solidFill>
                <a:latin typeface="Gotham Medium" panose="02000603030000020004" pitchFamily="2" charset="0"/>
                <a:ea typeface="Gotham Medium" panose="0200060303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idx="1"/>
          </p:nvPr>
        </p:nvSpPr>
        <p:spPr>
          <a:xfrm>
            <a:off x="623888" y="3657599"/>
            <a:ext cx="7886700" cy="457201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Gotham ExtraLight" panose="02000603030000020004" pitchFamily="2" charset="0"/>
                <a:ea typeface="Gotham ExtraLight" panose="02000603030000020004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552141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" y="0"/>
            <a:ext cx="9142572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C52D6-6171-4E55-BA4D-986D1942EAAE}" type="datetimeFigureOut">
              <a:rPr lang="id-ID" smtClean="0"/>
              <a:t>19/03/2018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AC59C-4AFB-4F73-ADD9-9B8E0F0E7A61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6866840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" y="0"/>
            <a:ext cx="9142572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>
            <a:normAutofit/>
          </a:bodyPr>
          <a:lstStyle>
            <a:lvl1pPr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>
                <a:latin typeface="Roboto" panose="02000000000000000000" pitchFamily="2" charset="0"/>
                <a:ea typeface="Roboto" panose="02000000000000000000" pitchFamily="2" charset="0"/>
              </a:defRPr>
            </a:lvl2pPr>
            <a:lvl3pPr>
              <a:defRPr sz="1800">
                <a:latin typeface="Roboto" panose="02000000000000000000" pitchFamily="2" charset="0"/>
                <a:ea typeface="Roboto" panose="02000000000000000000" pitchFamily="2" charset="0"/>
              </a:defRPr>
            </a:lvl3pPr>
            <a:lvl4pPr>
              <a:defRPr sz="1600">
                <a:latin typeface="Roboto" panose="02000000000000000000" pitchFamily="2" charset="0"/>
                <a:ea typeface="Roboto" panose="02000000000000000000" pitchFamily="2" charset="0"/>
              </a:defRPr>
            </a:lvl4pPr>
            <a:lvl5pPr>
              <a:defRPr sz="1600"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>
            <a:normAutofit/>
          </a:bodyPr>
          <a:lstStyle>
            <a:lvl1pPr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>
                <a:latin typeface="Roboto" panose="02000000000000000000" pitchFamily="2" charset="0"/>
                <a:ea typeface="Roboto" panose="02000000000000000000" pitchFamily="2" charset="0"/>
              </a:defRPr>
            </a:lvl2pPr>
            <a:lvl3pPr>
              <a:defRPr sz="1800">
                <a:latin typeface="Roboto" panose="02000000000000000000" pitchFamily="2" charset="0"/>
                <a:ea typeface="Roboto" panose="02000000000000000000" pitchFamily="2" charset="0"/>
              </a:defRPr>
            </a:lvl3pPr>
            <a:lvl4pPr>
              <a:defRPr sz="1600">
                <a:latin typeface="Roboto" panose="02000000000000000000" pitchFamily="2" charset="0"/>
                <a:ea typeface="Roboto" panose="02000000000000000000" pitchFamily="2" charset="0"/>
              </a:defRPr>
            </a:lvl4pPr>
            <a:lvl5pPr>
              <a:defRPr sz="1600"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C52D6-6171-4E55-BA4D-986D1942EAAE}" type="datetimeFigureOut">
              <a:rPr lang="id-ID" smtClean="0"/>
              <a:t>19/03/2018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AC59C-4AFB-4F73-ADD9-9B8E0F0E7A61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7970603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" y="0"/>
            <a:ext cx="9142572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>
            <a:noAutofit/>
          </a:bodyPr>
          <a:lstStyle>
            <a:lvl1pPr>
              <a:defRPr sz="3600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0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>
            <a:normAutofit/>
          </a:bodyPr>
          <a:lstStyle>
            <a:lvl1pPr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>
                <a:latin typeface="Roboto" panose="02000000000000000000" pitchFamily="2" charset="0"/>
                <a:ea typeface="Roboto" panose="02000000000000000000" pitchFamily="2" charset="0"/>
              </a:defRPr>
            </a:lvl2pPr>
            <a:lvl3pPr>
              <a:defRPr sz="1800">
                <a:latin typeface="Roboto" panose="02000000000000000000" pitchFamily="2" charset="0"/>
                <a:ea typeface="Roboto" panose="02000000000000000000" pitchFamily="2" charset="0"/>
              </a:defRPr>
            </a:lvl3pPr>
            <a:lvl4pPr>
              <a:defRPr sz="1600">
                <a:latin typeface="Roboto" panose="02000000000000000000" pitchFamily="2" charset="0"/>
                <a:ea typeface="Roboto" panose="02000000000000000000" pitchFamily="2" charset="0"/>
              </a:defRPr>
            </a:lvl4pPr>
            <a:lvl5pPr>
              <a:defRPr sz="1600"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000" b="1">
                <a:latin typeface="Roboto" panose="02000000000000000000" pitchFamily="2" charset="0"/>
                <a:ea typeface="Roboto" panose="02000000000000000000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>
            <a:normAutofit/>
          </a:bodyPr>
          <a:lstStyle>
            <a:lvl1pPr>
              <a:defRPr sz="2400"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 sz="2000">
                <a:latin typeface="Roboto" panose="02000000000000000000" pitchFamily="2" charset="0"/>
                <a:ea typeface="Roboto" panose="02000000000000000000" pitchFamily="2" charset="0"/>
              </a:defRPr>
            </a:lvl2pPr>
            <a:lvl3pPr>
              <a:defRPr sz="1800">
                <a:latin typeface="Roboto" panose="02000000000000000000" pitchFamily="2" charset="0"/>
                <a:ea typeface="Roboto" panose="02000000000000000000" pitchFamily="2" charset="0"/>
              </a:defRPr>
            </a:lvl3pPr>
            <a:lvl4pPr>
              <a:defRPr sz="1600">
                <a:latin typeface="Roboto" panose="02000000000000000000" pitchFamily="2" charset="0"/>
                <a:ea typeface="Roboto" panose="02000000000000000000" pitchFamily="2" charset="0"/>
              </a:defRPr>
            </a:lvl4pPr>
            <a:lvl5pPr>
              <a:defRPr sz="1600"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C52D6-6171-4E55-BA4D-986D1942EAAE}" type="datetimeFigureOut">
              <a:rPr lang="id-ID" smtClean="0"/>
              <a:t>19/03/2018</a:t>
            </a:fld>
            <a:endParaRPr lang="id-ID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AC59C-4AFB-4F73-ADD9-9B8E0F0E7A61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112211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" y="0"/>
            <a:ext cx="9142572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C52D6-6171-4E55-BA4D-986D1942EAAE}" type="datetimeFigureOut">
              <a:rPr lang="id-ID" smtClean="0"/>
              <a:t>19/03/2018</a:t>
            </a:fld>
            <a:endParaRPr lang="id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AC59C-4AFB-4F73-ADD9-9B8E0F0E7A61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3842418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" y="0"/>
            <a:ext cx="9142572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C52D6-6171-4E55-BA4D-986D1942EAAE}" type="datetimeFigureOut">
              <a:rPr lang="id-ID" smtClean="0"/>
              <a:t>19/03/2018</a:t>
            </a:fld>
            <a:endParaRPr lang="id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AC59C-4AFB-4F73-ADD9-9B8E0F0E7A61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0091779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" y="0"/>
            <a:ext cx="9142572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C52D6-6171-4E55-BA4D-986D1942EAAE}" type="datetimeFigureOut">
              <a:rPr lang="id-ID" smtClean="0"/>
              <a:t>19/03/2018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AC59C-4AFB-4F73-ADD9-9B8E0F0E7A61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2765052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AC52D6-6171-4E55-BA4D-986D1942EAAE}" type="datetimeFigureOut">
              <a:rPr lang="id-ID" smtClean="0"/>
              <a:t>19/03/2018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4AC59C-4AFB-4F73-ADD9-9B8E0F0E7A61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0315029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7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Gotham Medium" panose="02000603030000020004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Gotham ExtraLight" panose="02000603030000020004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Gotham ExtraLight" panose="02000603030000020004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Gotham ExtraLight" panose="02000603030000020004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otham ExtraLight" panose="02000603030000020004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Gotham ExtraLight" panose="02000603030000020004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1940771"/>
            <a:ext cx="5976437" cy="23474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b="1" u="none" kern="1200" spc="-300" baseline="0">
                <a:solidFill>
                  <a:schemeClr val="bg1"/>
                </a:solidFill>
                <a:latin typeface="Gotham Bold" panose="02000803030000020004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id-ID" sz="8000" dirty="0" smtClean="0"/>
              <a:t>Exploring</a:t>
            </a:r>
            <a:endParaRPr lang="id-ID" sz="8800" dirty="0" smtClean="0"/>
          </a:p>
          <a:p>
            <a:pPr algn="ctr"/>
            <a:r>
              <a:rPr lang="id-ID" sz="3200" i="1" dirty="0" smtClean="0"/>
              <a:t>#4   </a:t>
            </a:r>
            <a:r>
              <a:rPr lang="id-ID" sz="3200" b="0" dirty="0" smtClean="0">
                <a:latin typeface="Gotham" pitchFamily="50" charset="0"/>
              </a:rPr>
              <a:t>Node Package Manager</a:t>
            </a:r>
            <a:endParaRPr lang="en-US" sz="3200" i="1" dirty="0"/>
          </a:p>
        </p:txBody>
      </p:sp>
      <p:pic>
        <p:nvPicPr>
          <p:cNvPr id="5" name="Picture 2" descr="C:\Users\Windows 7\Music\nodejs-new-pantone-black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2662" y="2260171"/>
            <a:ext cx="2789230" cy="1708650"/>
          </a:xfrm>
          <a:prstGeom prst="rect">
            <a:avLst/>
          </a:prstGeom>
          <a:noFill/>
          <a:effectLst>
            <a:glow rad="228600">
              <a:schemeClr val="bg1"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3189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6053961" y="-141895"/>
            <a:ext cx="3263465" cy="16869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r>
              <a:rPr lang="en-US" sz="4400" b="1" dirty="0" smtClean="0">
                <a:solidFill>
                  <a:srgbClr val="009696"/>
                </a:solidFill>
              </a:rPr>
              <a:t>Chalk</a:t>
            </a:r>
            <a:endParaRPr lang="id-ID" sz="4400" b="1" dirty="0" smtClean="0">
              <a:solidFill>
                <a:srgbClr val="009696"/>
              </a:solidFill>
            </a:endParaRPr>
          </a:p>
          <a:p>
            <a:r>
              <a:rPr lang="id-ID" sz="2800" b="1" i="1" dirty="0" smtClean="0">
                <a:solidFill>
                  <a:srgbClr val="009696"/>
                </a:solidFill>
              </a:rPr>
              <a:t>#</a:t>
            </a:r>
            <a:r>
              <a:rPr lang="en-US" sz="2800" b="1" i="1" dirty="0" smtClean="0">
                <a:solidFill>
                  <a:srgbClr val="009696"/>
                </a:solidFill>
              </a:rPr>
              <a:t>2 Keyword</a:t>
            </a:r>
            <a:endParaRPr lang="en-US" b="1" i="1" dirty="0">
              <a:solidFill>
                <a:srgbClr val="009696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09879" y="1119353"/>
            <a:ext cx="8513398" cy="31846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r>
              <a:rPr lang="id-ID" sz="2500" dirty="0">
                <a:latin typeface="Consolas" pitchFamily="49" charset="0"/>
                <a:cs typeface="Consolas" pitchFamily="49" charset="0"/>
              </a:rPr>
              <a:t>const </a:t>
            </a:r>
            <a:r>
              <a:rPr lang="en-US" sz="2500" b="1" dirty="0" smtClean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chalk</a:t>
            </a:r>
            <a:r>
              <a:rPr lang="id-ID" sz="25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id-ID" sz="2500" dirty="0">
                <a:latin typeface="Consolas" pitchFamily="49" charset="0"/>
                <a:cs typeface="Consolas" pitchFamily="49" charset="0"/>
              </a:rPr>
              <a:t>= require</a:t>
            </a:r>
            <a:r>
              <a:rPr lang="id-ID" sz="2500" dirty="0" smtClean="0">
                <a:latin typeface="Consolas" pitchFamily="49" charset="0"/>
                <a:cs typeface="Consolas" pitchFamily="49" charset="0"/>
              </a:rPr>
              <a:t>(</a:t>
            </a:r>
            <a:r>
              <a:rPr lang="id-ID" sz="2500" b="1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'</a:t>
            </a:r>
            <a:r>
              <a:rPr lang="en-US" sz="2500" b="1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chalk</a:t>
            </a:r>
            <a:r>
              <a:rPr lang="id-ID" sz="2500" b="1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'</a:t>
            </a:r>
            <a:r>
              <a:rPr lang="id-ID" sz="2500" dirty="0" smtClean="0">
                <a:latin typeface="Consolas" pitchFamily="49" charset="0"/>
                <a:cs typeface="Consolas" pitchFamily="49" charset="0"/>
              </a:rPr>
              <a:t>);</a:t>
            </a:r>
            <a:endParaRPr lang="id-ID" sz="2500" dirty="0">
              <a:latin typeface="Consolas" pitchFamily="49" charset="0"/>
              <a:cs typeface="Consolas" pitchFamily="49" charset="0"/>
            </a:endParaRPr>
          </a:p>
          <a:p>
            <a:r>
              <a:rPr lang="id-ID" sz="2500" dirty="0">
                <a:latin typeface="Consolas" pitchFamily="49" charset="0"/>
                <a:cs typeface="Consolas" pitchFamily="49" charset="0"/>
              </a:rPr>
              <a:t/>
            </a:r>
            <a:br>
              <a:rPr lang="id-ID" sz="2500" dirty="0">
                <a:latin typeface="Consolas" pitchFamily="49" charset="0"/>
                <a:cs typeface="Consolas" pitchFamily="49" charset="0"/>
              </a:rPr>
            </a:br>
            <a:r>
              <a:rPr lang="en-US" sz="2500" dirty="0">
                <a:latin typeface="Consolas" pitchFamily="49" charset="0"/>
                <a:cs typeface="Consolas" pitchFamily="49" charset="0"/>
              </a:rPr>
              <a:t>console.log(</a:t>
            </a:r>
            <a:r>
              <a:rPr lang="en-US" sz="2500" dirty="0" err="1">
                <a:latin typeface="Consolas" pitchFamily="49" charset="0"/>
                <a:cs typeface="Consolas" pitchFamily="49" charset="0"/>
              </a:rPr>
              <a:t>chalk.keyword</a:t>
            </a:r>
            <a:r>
              <a:rPr lang="en-US" sz="2500" dirty="0">
                <a:latin typeface="Consolas" pitchFamily="49" charset="0"/>
                <a:cs typeface="Consolas" pitchFamily="49" charset="0"/>
              </a:rPr>
              <a:t>('</a:t>
            </a:r>
            <a:r>
              <a:rPr lang="en-US" sz="2500" b="1" dirty="0">
                <a:solidFill>
                  <a:srgbClr val="FFC000"/>
                </a:solidFill>
                <a:latin typeface="Consolas" pitchFamily="49" charset="0"/>
                <a:cs typeface="Consolas" pitchFamily="49" charset="0"/>
              </a:rPr>
              <a:t>orange</a:t>
            </a:r>
            <a:r>
              <a:rPr lang="en-US" sz="2500" dirty="0" smtClean="0">
                <a:latin typeface="Consolas" pitchFamily="49" charset="0"/>
                <a:cs typeface="Consolas" pitchFamily="49" charset="0"/>
              </a:rPr>
              <a:t>')('</a:t>
            </a:r>
            <a:r>
              <a:rPr lang="en-US" sz="2500" b="1" i="1" dirty="0" err="1" smtClean="0">
                <a:latin typeface="Consolas" pitchFamily="49" charset="0"/>
                <a:cs typeface="Consolas" pitchFamily="49" charset="0"/>
              </a:rPr>
              <a:t>Hai</a:t>
            </a:r>
            <a:r>
              <a:rPr lang="en-US" sz="2500" b="1" i="1" dirty="0" smtClean="0">
                <a:latin typeface="Consolas" pitchFamily="49" charset="0"/>
                <a:cs typeface="Consolas" pitchFamily="49" charset="0"/>
              </a:rPr>
              <a:t> 1</a:t>
            </a:r>
            <a:r>
              <a:rPr lang="en-US" sz="2500" dirty="0" smtClean="0">
                <a:latin typeface="Consolas" pitchFamily="49" charset="0"/>
                <a:cs typeface="Consolas" pitchFamily="49" charset="0"/>
              </a:rPr>
              <a:t>'));</a:t>
            </a:r>
            <a:endParaRPr lang="en-US" sz="2500" dirty="0">
              <a:latin typeface="Consolas" pitchFamily="49" charset="0"/>
              <a:cs typeface="Consolas" pitchFamily="49" charset="0"/>
            </a:endParaRPr>
          </a:p>
          <a:p>
            <a:r>
              <a:rPr lang="en-US" sz="2500" dirty="0">
                <a:latin typeface="Consolas" pitchFamily="49" charset="0"/>
                <a:cs typeface="Consolas" pitchFamily="49" charset="0"/>
              </a:rPr>
              <a:t>console.log(</a:t>
            </a:r>
            <a:r>
              <a:rPr lang="en-US" sz="2500" dirty="0" err="1">
                <a:latin typeface="Consolas" pitchFamily="49" charset="0"/>
                <a:cs typeface="Consolas" pitchFamily="49" charset="0"/>
              </a:rPr>
              <a:t>chalk.keyword</a:t>
            </a:r>
            <a:r>
              <a:rPr lang="en-US" sz="2500" dirty="0">
                <a:latin typeface="Consolas" pitchFamily="49" charset="0"/>
                <a:cs typeface="Consolas" pitchFamily="49" charset="0"/>
              </a:rPr>
              <a:t>('</a:t>
            </a:r>
            <a:r>
              <a:rPr lang="en-US" sz="2500" b="1" dirty="0">
                <a:solidFill>
                  <a:srgbClr val="7030A0"/>
                </a:solidFill>
                <a:latin typeface="Consolas" pitchFamily="49" charset="0"/>
                <a:cs typeface="Consolas" pitchFamily="49" charset="0"/>
              </a:rPr>
              <a:t>purple</a:t>
            </a:r>
            <a:r>
              <a:rPr lang="en-US" sz="2500" dirty="0" smtClean="0">
                <a:latin typeface="Consolas" pitchFamily="49" charset="0"/>
                <a:cs typeface="Consolas" pitchFamily="49" charset="0"/>
              </a:rPr>
              <a:t>')('</a:t>
            </a:r>
            <a:r>
              <a:rPr lang="en-US" sz="2500" b="1" i="1" dirty="0" err="1" smtClean="0">
                <a:latin typeface="Consolas" pitchFamily="49" charset="0"/>
                <a:cs typeface="Consolas" pitchFamily="49" charset="0"/>
              </a:rPr>
              <a:t>Hai</a:t>
            </a:r>
            <a:r>
              <a:rPr lang="en-US" sz="2500" b="1" i="1" dirty="0" smtClean="0">
                <a:latin typeface="Consolas" pitchFamily="49" charset="0"/>
                <a:cs typeface="Consolas" pitchFamily="49" charset="0"/>
              </a:rPr>
              <a:t> 2</a:t>
            </a:r>
            <a:r>
              <a:rPr lang="en-US" sz="2500" dirty="0" smtClean="0">
                <a:latin typeface="Consolas" pitchFamily="49" charset="0"/>
                <a:cs typeface="Consolas" pitchFamily="49" charset="0"/>
              </a:rPr>
              <a:t>'));</a:t>
            </a:r>
            <a:endParaRPr lang="en-US" sz="2500" dirty="0">
              <a:latin typeface="Consolas" pitchFamily="49" charset="0"/>
              <a:cs typeface="Consolas" pitchFamily="49" charset="0"/>
            </a:endParaRPr>
          </a:p>
          <a:p>
            <a:r>
              <a:rPr lang="en-US" sz="2500" dirty="0">
                <a:latin typeface="Consolas" pitchFamily="49" charset="0"/>
                <a:cs typeface="Consolas" pitchFamily="49" charset="0"/>
              </a:rPr>
              <a:t>console.log(</a:t>
            </a:r>
            <a:r>
              <a:rPr lang="en-US" sz="2500" dirty="0" err="1">
                <a:latin typeface="Consolas" pitchFamily="49" charset="0"/>
                <a:cs typeface="Consolas" pitchFamily="49" charset="0"/>
              </a:rPr>
              <a:t>chalk.keyword</a:t>
            </a:r>
            <a:r>
              <a:rPr lang="en-US" sz="2500" dirty="0">
                <a:latin typeface="Consolas" pitchFamily="49" charset="0"/>
                <a:cs typeface="Consolas" pitchFamily="49" charset="0"/>
              </a:rPr>
              <a:t>('</a:t>
            </a:r>
            <a:r>
              <a:rPr lang="en-US" sz="2500" b="1" dirty="0">
                <a:solidFill>
                  <a:srgbClr val="00B0F0"/>
                </a:solidFill>
                <a:latin typeface="Consolas" pitchFamily="49" charset="0"/>
                <a:cs typeface="Consolas" pitchFamily="49" charset="0"/>
              </a:rPr>
              <a:t>cyan</a:t>
            </a:r>
            <a:r>
              <a:rPr lang="en-US" sz="2500" dirty="0">
                <a:latin typeface="Consolas" pitchFamily="49" charset="0"/>
                <a:cs typeface="Consolas" pitchFamily="49" charset="0"/>
              </a:rPr>
              <a:t>')(</a:t>
            </a:r>
            <a:r>
              <a:rPr lang="en-US" sz="2500" dirty="0" smtClean="0">
                <a:latin typeface="Consolas" pitchFamily="49" charset="0"/>
                <a:cs typeface="Consolas" pitchFamily="49" charset="0"/>
              </a:rPr>
              <a:t>'</a:t>
            </a:r>
            <a:r>
              <a:rPr lang="en-US" sz="2500" b="1" i="1" dirty="0" err="1" smtClean="0">
                <a:latin typeface="Consolas" pitchFamily="49" charset="0"/>
                <a:cs typeface="Consolas" pitchFamily="49" charset="0"/>
              </a:rPr>
              <a:t>Hai</a:t>
            </a:r>
            <a:r>
              <a:rPr lang="en-US" sz="2500" b="1" i="1" dirty="0" smtClean="0">
                <a:latin typeface="Consolas" pitchFamily="49" charset="0"/>
                <a:cs typeface="Consolas" pitchFamily="49" charset="0"/>
              </a:rPr>
              <a:t> 3</a:t>
            </a:r>
            <a:r>
              <a:rPr lang="en-US" sz="2500" dirty="0" smtClean="0">
                <a:latin typeface="Consolas" pitchFamily="49" charset="0"/>
                <a:cs typeface="Consolas" pitchFamily="49" charset="0"/>
              </a:rPr>
              <a:t>'));</a:t>
            </a:r>
            <a:endParaRPr lang="en-US" sz="2500" dirty="0">
              <a:latin typeface="Consolas" pitchFamily="49" charset="0"/>
              <a:cs typeface="Consolas" pitchFamily="49" charset="0"/>
            </a:endParaRPr>
          </a:p>
          <a:p>
            <a:r>
              <a:rPr lang="en-US" sz="2500" dirty="0">
                <a:latin typeface="Consolas" pitchFamily="49" charset="0"/>
                <a:cs typeface="Consolas" pitchFamily="49" charset="0"/>
              </a:rPr>
              <a:t>console.log(</a:t>
            </a:r>
            <a:r>
              <a:rPr lang="en-US" sz="2500" dirty="0" err="1">
                <a:latin typeface="Consolas" pitchFamily="49" charset="0"/>
                <a:cs typeface="Consolas" pitchFamily="49" charset="0"/>
              </a:rPr>
              <a:t>chalk.keyword</a:t>
            </a:r>
            <a:r>
              <a:rPr lang="en-US" sz="2500" dirty="0">
                <a:latin typeface="Consolas" pitchFamily="49" charset="0"/>
                <a:cs typeface="Consolas" pitchFamily="49" charset="0"/>
              </a:rPr>
              <a:t>('</a:t>
            </a:r>
            <a:r>
              <a:rPr lang="en-US" sz="25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Consolas" pitchFamily="49" charset="0"/>
                <a:cs typeface="Consolas" pitchFamily="49" charset="0"/>
              </a:rPr>
              <a:t>gold</a:t>
            </a:r>
            <a:r>
              <a:rPr lang="en-US" sz="2500" dirty="0">
                <a:latin typeface="Consolas" pitchFamily="49" charset="0"/>
                <a:cs typeface="Consolas" pitchFamily="49" charset="0"/>
              </a:rPr>
              <a:t>')(</a:t>
            </a:r>
            <a:r>
              <a:rPr lang="en-US" sz="2500" dirty="0" smtClean="0">
                <a:latin typeface="Consolas" pitchFamily="49" charset="0"/>
                <a:cs typeface="Consolas" pitchFamily="49" charset="0"/>
              </a:rPr>
              <a:t>'</a:t>
            </a:r>
            <a:r>
              <a:rPr lang="en-US" sz="2500" b="1" i="1" dirty="0" err="1" smtClean="0">
                <a:latin typeface="Consolas" pitchFamily="49" charset="0"/>
                <a:cs typeface="Consolas" pitchFamily="49" charset="0"/>
              </a:rPr>
              <a:t>Hai</a:t>
            </a:r>
            <a:r>
              <a:rPr lang="en-US" sz="2500" b="1" i="1" dirty="0" smtClean="0">
                <a:latin typeface="Consolas" pitchFamily="49" charset="0"/>
                <a:cs typeface="Consolas" pitchFamily="49" charset="0"/>
              </a:rPr>
              <a:t> 4</a:t>
            </a:r>
            <a:r>
              <a:rPr lang="en-US" sz="2500" dirty="0" smtClean="0">
                <a:latin typeface="Consolas" pitchFamily="49" charset="0"/>
                <a:cs typeface="Consolas" pitchFamily="49" charset="0"/>
              </a:rPr>
              <a:t>'));</a:t>
            </a:r>
            <a:endParaRPr lang="en-US" sz="2500" dirty="0">
              <a:latin typeface="Consolas" pitchFamily="49" charset="0"/>
              <a:cs typeface="Consolas" pitchFamily="49" charset="0"/>
            </a:endParaRPr>
          </a:p>
          <a:p>
            <a:r>
              <a:rPr lang="en-US" sz="2500" dirty="0">
                <a:latin typeface="Consolas" pitchFamily="49" charset="0"/>
                <a:cs typeface="Consolas" pitchFamily="49" charset="0"/>
              </a:rPr>
              <a:t>console.log(</a:t>
            </a:r>
            <a:r>
              <a:rPr lang="en-US" sz="2500" dirty="0" err="1">
                <a:latin typeface="Consolas" pitchFamily="49" charset="0"/>
                <a:cs typeface="Consolas" pitchFamily="49" charset="0"/>
              </a:rPr>
              <a:t>chalk.keyword</a:t>
            </a:r>
            <a:r>
              <a:rPr lang="en-US" sz="2500" dirty="0">
                <a:latin typeface="Consolas" pitchFamily="49" charset="0"/>
                <a:cs typeface="Consolas" pitchFamily="49" charset="0"/>
              </a:rPr>
              <a:t>('</a:t>
            </a:r>
            <a:r>
              <a:rPr lang="en-US" sz="2500" b="1" dirty="0">
                <a:solidFill>
                  <a:srgbClr val="FF33CC"/>
                </a:solidFill>
                <a:latin typeface="Consolas" pitchFamily="49" charset="0"/>
                <a:cs typeface="Consolas" pitchFamily="49" charset="0"/>
              </a:rPr>
              <a:t>magenta</a:t>
            </a:r>
            <a:r>
              <a:rPr lang="en-US" sz="2500" dirty="0">
                <a:latin typeface="Consolas" pitchFamily="49" charset="0"/>
                <a:cs typeface="Consolas" pitchFamily="49" charset="0"/>
              </a:rPr>
              <a:t>')(</a:t>
            </a:r>
            <a:r>
              <a:rPr lang="en-US" sz="2500" dirty="0" smtClean="0">
                <a:latin typeface="Consolas" pitchFamily="49" charset="0"/>
                <a:cs typeface="Consolas" pitchFamily="49" charset="0"/>
              </a:rPr>
              <a:t>'</a:t>
            </a:r>
            <a:r>
              <a:rPr lang="en-US" sz="2500" b="1" i="1" dirty="0" err="1" smtClean="0">
                <a:latin typeface="Consolas" pitchFamily="49" charset="0"/>
                <a:cs typeface="Consolas" pitchFamily="49" charset="0"/>
              </a:rPr>
              <a:t>Hai</a:t>
            </a:r>
            <a:r>
              <a:rPr lang="en-US" sz="2500" b="1" i="1" dirty="0" smtClean="0">
                <a:latin typeface="Consolas" pitchFamily="49" charset="0"/>
                <a:cs typeface="Consolas" pitchFamily="49" charset="0"/>
              </a:rPr>
              <a:t> 5</a:t>
            </a:r>
            <a:r>
              <a:rPr lang="en-US" sz="2500" dirty="0" smtClean="0">
                <a:latin typeface="Consolas" pitchFamily="49" charset="0"/>
                <a:cs typeface="Consolas" pitchFamily="49" charset="0"/>
              </a:rPr>
              <a:t>'));</a:t>
            </a:r>
            <a:endParaRPr lang="en-US" sz="2500" dirty="0"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7" name="Picture 2" descr="C:\Users\usr\Downloads\npm\Chalk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723" y="154688"/>
            <a:ext cx="2033746" cy="798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01" t="60776" r="62801" b="14655"/>
          <a:stretch/>
        </p:blipFill>
        <p:spPr bwMode="auto">
          <a:xfrm>
            <a:off x="1103593" y="4303987"/>
            <a:ext cx="4130566" cy="2107143"/>
          </a:xfrm>
          <a:prstGeom prst="rect">
            <a:avLst/>
          </a:prstGeom>
          <a:noFill/>
          <a:ln>
            <a:noFill/>
          </a:ln>
          <a:effectLst>
            <a:glow rad="228600">
              <a:schemeClr val="accent2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8587474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5927833" y="-141895"/>
            <a:ext cx="3263465" cy="16869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r>
              <a:rPr lang="en-US" sz="4400" b="1" dirty="0" smtClean="0">
                <a:solidFill>
                  <a:srgbClr val="009696"/>
                </a:solidFill>
              </a:rPr>
              <a:t>Chalk</a:t>
            </a:r>
            <a:endParaRPr lang="id-ID" sz="4400" b="1" dirty="0" smtClean="0">
              <a:solidFill>
                <a:srgbClr val="009696"/>
              </a:solidFill>
            </a:endParaRPr>
          </a:p>
          <a:p>
            <a:r>
              <a:rPr lang="id-ID" sz="2800" b="1" i="1" dirty="0" smtClean="0">
                <a:solidFill>
                  <a:srgbClr val="009696"/>
                </a:solidFill>
              </a:rPr>
              <a:t>#</a:t>
            </a:r>
            <a:r>
              <a:rPr lang="en-US" sz="2800" b="1" i="1" dirty="0" smtClean="0">
                <a:solidFill>
                  <a:srgbClr val="009696"/>
                </a:solidFill>
              </a:rPr>
              <a:t>3 RGB &amp; HEX</a:t>
            </a:r>
            <a:endParaRPr lang="en-US" b="1" i="1" dirty="0">
              <a:solidFill>
                <a:srgbClr val="009696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662135" y="1040515"/>
            <a:ext cx="8513398" cy="31846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r>
              <a:rPr lang="id-ID" sz="2600" dirty="0">
                <a:latin typeface="Consolas" pitchFamily="49" charset="0"/>
                <a:cs typeface="Consolas" pitchFamily="49" charset="0"/>
              </a:rPr>
              <a:t>const </a:t>
            </a:r>
            <a:r>
              <a:rPr lang="en-US" sz="2600" b="1" dirty="0" smtClean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chalk</a:t>
            </a:r>
            <a:r>
              <a:rPr lang="id-ID" sz="26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id-ID" sz="2600" dirty="0">
                <a:latin typeface="Consolas" pitchFamily="49" charset="0"/>
                <a:cs typeface="Consolas" pitchFamily="49" charset="0"/>
              </a:rPr>
              <a:t>= require</a:t>
            </a:r>
            <a:r>
              <a:rPr lang="id-ID" sz="2600" dirty="0" smtClean="0">
                <a:latin typeface="Consolas" pitchFamily="49" charset="0"/>
                <a:cs typeface="Consolas" pitchFamily="49" charset="0"/>
              </a:rPr>
              <a:t>(</a:t>
            </a:r>
            <a:r>
              <a:rPr lang="id-ID" sz="2600" b="1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'</a:t>
            </a:r>
            <a:r>
              <a:rPr lang="en-US" sz="2600" b="1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chalk</a:t>
            </a:r>
            <a:r>
              <a:rPr lang="id-ID" sz="2600" b="1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'</a:t>
            </a:r>
            <a:r>
              <a:rPr lang="id-ID" sz="2600" dirty="0" smtClean="0">
                <a:latin typeface="Consolas" pitchFamily="49" charset="0"/>
                <a:cs typeface="Consolas" pitchFamily="49" charset="0"/>
              </a:rPr>
              <a:t>);</a:t>
            </a:r>
            <a:r>
              <a:rPr lang="id-ID" sz="2600" dirty="0">
                <a:latin typeface="Consolas" pitchFamily="49" charset="0"/>
                <a:cs typeface="Consolas" pitchFamily="49" charset="0"/>
              </a:rPr>
              <a:t/>
            </a:r>
            <a:br>
              <a:rPr lang="id-ID" sz="2600" dirty="0">
                <a:latin typeface="Consolas" pitchFamily="49" charset="0"/>
                <a:cs typeface="Consolas" pitchFamily="49" charset="0"/>
              </a:rPr>
            </a:br>
            <a:r>
              <a:rPr lang="en-US" sz="2600" dirty="0">
                <a:latin typeface="Consolas" pitchFamily="49" charset="0"/>
                <a:cs typeface="Consolas" pitchFamily="49" charset="0"/>
              </a:rPr>
              <a:t>console.log(</a:t>
            </a:r>
            <a:r>
              <a:rPr lang="en-US" sz="2600" dirty="0" err="1">
                <a:latin typeface="Consolas" pitchFamily="49" charset="0"/>
                <a:cs typeface="Consolas" pitchFamily="49" charset="0"/>
              </a:rPr>
              <a:t>chalk.</a:t>
            </a:r>
            <a:r>
              <a:rPr lang="en-US" sz="2600" dirty="0" err="1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rgb</a:t>
            </a:r>
            <a:r>
              <a:rPr lang="en-US" sz="2600" dirty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(255,0,0)</a:t>
            </a:r>
            <a:r>
              <a:rPr lang="en-US" sz="2600" dirty="0">
                <a:latin typeface="Consolas" pitchFamily="49" charset="0"/>
                <a:cs typeface="Consolas" pitchFamily="49" charset="0"/>
              </a:rPr>
              <a:t>('</a:t>
            </a:r>
            <a:r>
              <a:rPr lang="en-US" sz="2600" b="1" i="1" dirty="0">
                <a:latin typeface="Consolas" pitchFamily="49" charset="0"/>
                <a:cs typeface="Consolas" pitchFamily="49" charset="0"/>
              </a:rPr>
              <a:t>RGB 1</a:t>
            </a:r>
            <a:r>
              <a:rPr lang="en-US" sz="2600" dirty="0">
                <a:latin typeface="Consolas" pitchFamily="49" charset="0"/>
                <a:cs typeface="Consolas" pitchFamily="49" charset="0"/>
              </a:rPr>
              <a:t>'));</a:t>
            </a:r>
          </a:p>
          <a:p>
            <a:r>
              <a:rPr lang="en-US" sz="2600" dirty="0">
                <a:latin typeface="Consolas" pitchFamily="49" charset="0"/>
                <a:cs typeface="Consolas" pitchFamily="49" charset="0"/>
              </a:rPr>
              <a:t>console.log(</a:t>
            </a:r>
            <a:r>
              <a:rPr lang="en-US" sz="2600" dirty="0" err="1">
                <a:latin typeface="Consolas" pitchFamily="49" charset="0"/>
                <a:cs typeface="Consolas" pitchFamily="49" charset="0"/>
              </a:rPr>
              <a:t>chalk.</a:t>
            </a:r>
            <a:r>
              <a:rPr lang="en-US" sz="2600" dirty="0" err="1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rgb</a:t>
            </a:r>
            <a:r>
              <a:rPr lang="en-US" sz="2600" dirty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(0,255,0)</a:t>
            </a:r>
            <a:r>
              <a:rPr lang="en-US" sz="2600" dirty="0">
                <a:latin typeface="Consolas" pitchFamily="49" charset="0"/>
                <a:cs typeface="Consolas" pitchFamily="49" charset="0"/>
              </a:rPr>
              <a:t>('</a:t>
            </a:r>
            <a:r>
              <a:rPr lang="en-US" sz="2600" b="1" i="1" dirty="0">
                <a:latin typeface="Consolas" pitchFamily="49" charset="0"/>
                <a:cs typeface="Consolas" pitchFamily="49" charset="0"/>
              </a:rPr>
              <a:t>RGB 2</a:t>
            </a:r>
            <a:r>
              <a:rPr lang="en-US" sz="2600" dirty="0">
                <a:latin typeface="Consolas" pitchFamily="49" charset="0"/>
                <a:cs typeface="Consolas" pitchFamily="49" charset="0"/>
              </a:rPr>
              <a:t>'));</a:t>
            </a:r>
          </a:p>
          <a:p>
            <a:r>
              <a:rPr lang="en-US" sz="2600" dirty="0">
                <a:latin typeface="Consolas" pitchFamily="49" charset="0"/>
                <a:cs typeface="Consolas" pitchFamily="49" charset="0"/>
              </a:rPr>
              <a:t>console.log(</a:t>
            </a:r>
            <a:r>
              <a:rPr lang="en-US" sz="2600" dirty="0" err="1">
                <a:latin typeface="Consolas" pitchFamily="49" charset="0"/>
                <a:cs typeface="Consolas" pitchFamily="49" charset="0"/>
              </a:rPr>
              <a:t>chalk.</a:t>
            </a:r>
            <a:r>
              <a:rPr lang="en-US" sz="2600" dirty="0" err="1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rgb</a:t>
            </a:r>
            <a:r>
              <a:rPr lang="en-US" sz="2600" dirty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(255,0,255)</a:t>
            </a:r>
            <a:r>
              <a:rPr lang="en-US" sz="2600" dirty="0">
                <a:latin typeface="Consolas" pitchFamily="49" charset="0"/>
                <a:cs typeface="Consolas" pitchFamily="49" charset="0"/>
              </a:rPr>
              <a:t>('</a:t>
            </a:r>
            <a:r>
              <a:rPr lang="en-US" sz="2600" b="1" i="1" dirty="0">
                <a:latin typeface="Consolas" pitchFamily="49" charset="0"/>
                <a:cs typeface="Consolas" pitchFamily="49" charset="0"/>
              </a:rPr>
              <a:t>RGB 3</a:t>
            </a:r>
            <a:r>
              <a:rPr lang="en-US" sz="2600" dirty="0" smtClean="0">
                <a:latin typeface="Consolas" pitchFamily="49" charset="0"/>
                <a:cs typeface="Consolas" pitchFamily="49" charset="0"/>
              </a:rPr>
              <a:t>'));</a:t>
            </a:r>
            <a:r>
              <a:rPr lang="en-US" sz="2600" dirty="0">
                <a:latin typeface="Consolas" pitchFamily="49" charset="0"/>
                <a:cs typeface="Consolas" pitchFamily="49" charset="0"/>
              </a:rPr>
              <a:t/>
            </a:r>
            <a:br>
              <a:rPr lang="en-US" sz="2600" dirty="0">
                <a:latin typeface="Consolas" pitchFamily="49" charset="0"/>
                <a:cs typeface="Consolas" pitchFamily="49" charset="0"/>
              </a:rPr>
            </a:br>
            <a:r>
              <a:rPr lang="en-US" sz="2600" dirty="0">
                <a:latin typeface="Consolas" pitchFamily="49" charset="0"/>
                <a:cs typeface="Consolas" pitchFamily="49" charset="0"/>
              </a:rPr>
              <a:t>console.log(</a:t>
            </a:r>
            <a:r>
              <a:rPr lang="en-US" sz="2600" dirty="0" err="1">
                <a:latin typeface="Consolas" pitchFamily="49" charset="0"/>
                <a:cs typeface="Consolas" pitchFamily="49" charset="0"/>
              </a:rPr>
              <a:t>chalk.</a:t>
            </a:r>
            <a:r>
              <a:rPr lang="en-US" sz="2600" dirty="0" err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hex</a:t>
            </a:r>
            <a:r>
              <a:rPr lang="en-US" sz="2600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('#0000FF')</a:t>
            </a:r>
            <a:r>
              <a:rPr lang="en-US" sz="2600" dirty="0">
                <a:latin typeface="Consolas" pitchFamily="49" charset="0"/>
                <a:cs typeface="Consolas" pitchFamily="49" charset="0"/>
              </a:rPr>
              <a:t>('</a:t>
            </a:r>
            <a:r>
              <a:rPr lang="en-US" sz="2600" b="1" i="1" dirty="0">
                <a:latin typeface="Consolas" pitchFamily="49" charset="0"/>
                <a:cs typeface="Consolas" pitchFamily="49" charset="0"/>
              </a:rPr>
              <a:t>HEX 1</a:t>
            </a:r>
            <a:r>
              <a:rPr lang="en-US" sz="2600" dirty="0">
                <a:latin typeface="Consolas" pitchFamily="49" charset="0"/>
                <a:cs typeface="Consolas" pitchFamily="49" charset="0"/>
              </a:rPr>
              <a:t>'));</a:t>
            </a:r>
          </a:p>
          <a:p>
            <a:r>
              <a:rPr lang="en-US" sz="2600" dirty="0">
                <a:latin typeface="Consolas" pitchFamily="49" charset="0"/>
                <a:cs typeface="Consolas" pitchFamily="49" charset="0"/>
              </a:rPr>
              <a:t>console.log(</a:t>
            </a:r>
            <a:r>
              <a:rPr lang="en-US" sz="2600" dirty="0" err="1">
                <a:latin typeface="Consolas" pitchFamily="49" charset="0"/>
                <a:cs typeface="Consolas" pitchFamily="49" charset="0"/>
              </a:rPr>
              <a:t>chalk.</a:t>
            </a:r>
            <a:r>
              <a:rPr lang="en-US" sz="2600" dirty="0" err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hex</a:t>
            </a:r>
            <a:r>
              <a:rPr lang="en-US" sz="2600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('#FF0000')</a:t>
            </a:r>
            <a:r>
              <a:rPr lang="en-US" sz="2600" dirty="0">
                <a:latin typeface="Consolas" pitchFamily="49" charset="0"/>
                <a:cs typeface="Consolas" pitchFamily="49" charset="0"/>
              </a:rPr>
              <a:t>('</a:t>
            </a:r>
            <a:r>
              <a:rPr lang="en-US" sz="2600" b="1" i="1" dirty="0">
                <a:latin typeface="Consolas" pitchFamily="49" charset="0"/>
                <a:cs typeface="Consolas" pitchFamily="49" charset="0"/>
              </a:rPr>
              <a:t>HEX 2</a:t>
            </a:r>
            <a:r>
              <a:rPr lang="en-US" sz="2600" dirty="0">
                <a:latin typeface="Consolas" pitchFamily="49" charset="0"/>
                <a:cs typeface="Consolas" pitchFamily="49" charset="0"/>
              </a:rPr>
              <a:t>'));</a:t>
            </a:r>
          </a:p>
          <a:p>
            <a:r>
              <a:rPr lang="en-US" sz="2600" dirty="0">
                <a:latin typeface="Consolas" pitchFamily="49" charset="0"/>
                <a:cs typeface="Consolas" pitchFamily="49" charset="0"/>
              </a:rPr>
              <a:t>console.log(</a:t>
            </a:r>
            <a:r>
              <a:rPr lang="en-US" sz="2600" dirty="0" err="1">
                <a:latin typeface="Consolas" pitchFamily="49" charset="0"/>
                <a:cs typeface="Consolas" pitchFamily="49" charset="0"/>
              </a:rPr>
              <a:t>chalk.</a:t>
            </a:r>
            <a:r>
              <a:rPr lang="en-US" sz="2600" dirty="0" err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hex</a:t>
            </a:r>
            <a:r>
              <a:rPr lang="en-US" sz="2600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('#808000')</a:t>
            </a:r>
            <a:r>
              <a:rPr lang="en-US" sz="2600" dirty="0">
                <a:latin typeface="Consolas" pitchFamily="49" charset="0"/>
                <a:cs typeface="Consolas" pitchFamily="49" charset="0"/>
              </a:rPr>
              <a:t>('</a:t>
            </a:r>
            <a:r>
              <a:rPr lang="en-US" sz="2600" b="1" i="1" dirty="0">
                <a:latin typeface="Consolas" pitchFamily="49" charset="0"/>
                <a:cs typeface="Consolas" pitchFamily="49" charset="0"/>
              </a:rPr>
              <a:t>HEX 3</a:t>
            </a:r>
            <a:r>
              <a:rPr lang="en-US" sz="2600" dirty="0">
                <a:latin typeface="Consolas" pitchFamily="49" charset="0"/>
                <a:cs typeface="Consolas" pitchFamily="49" charset="0"/>
              </a:rPr>
              <a:t>'));</a:t>
            </a:r>
          </a:p>
        </p:txBody>
      </p:sp>
      <p:pic>
        <p:nvPicPr>
          <p:cNvPr id="7" name="Picture 2" descr="C:\Users\usr\Downloads\npm\Chalk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723" y="154688"/>
            <a:ext cx="2033746" cy="798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44" t="57758" r="63771" b="15518"/>
          <a:stretch/>
        </p:blipFill>
        <p:spPr bwMode="auto">
          <a:xfrm>
            <a:off x="1347958" y="4225149"/>
            <a:ext cx="3681238" cy="2153180"/>
          </a:xfrm>
          <a:prstGeom prst="rect">
            <a:avLst/>
          </a:prstGeom>
          <a:noFill/>
          <a:ln>
            <a:noFill/>
          </a:ln>
          <a:effectLst>
            <a:glow rad="228600">
              <a:schemeClr val="accent2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7541181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6053961" y="-141895"/>
            <a:ext cx="3263465" cy="16869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r>
              <a:rPr lang="en-US" sz="4400" b="1" dirty="0" smtClean="0">
                <a:solidFill>
                  <a:srgbClr val="009696"/>
                </a:solidFill>
              </a:rPr>
              <a:t>Chalk</a:t>
            </a:r>
            <a:endParaRPr lang="id-ID" sz="4400" b="1" dirty="0" smtClean="0">
              <a:solidFill>
                <a:srgbClr val="009696"/>
              </a:solidFill>
            </a:endParaRPr>
          </a:p>
          <a:p>
            <a:r>
              <a:rPr lang="id-ID" sz="2800" b="1" i="1" dirty="0" smtClean="0">
                <a:solidFill>
                  <a:srgbClr val="009696"/>
                </a:solidFill>
              </a:rPr>
              <a:t>#</a:t>
            </a:r>
            <a:r>
              <a:rPr lang="en-US" sz="2800" b="1" i="1" dirty="0">
                <a:solidFill>
                  <a:srgbClr val="009696"/>
                </a:solidFill>
              </a:rPr>
              <a:t>4</a:t>
            </a:r>
            <a:r>
              <a:rPr lang="en-US" sz="2800" b="1" i="1" dirty="0" smtClean="0">
                <a:solidFill>
                  <a:srgbClr val="009696"/>
                </a:solidFill>
              </a:rPr>
              <a:t> </a:t>
            </a:r>
            <a:r>
              <a:rPr lang="en-US" sz="2800" b="1" i="1" dirty="0" err="1" smtClean="0">
                <a:solidFill>
                  <a:srgbClr val="009696"/>
                </a:solidFill>
              </a:rPr>
              <a:t>bgColor</a:t>
            </a:r>
            <a:endParaRPr lang="en-US" b="1" i="1" dirty="0">
              <a:solidFill>
                <a:srgbClr val="009696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756745" y="1040523"/>
            <a:ext cx="8166532" cy="31846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r>
              <a:rPr lang="id-ID" sz="2800" dirty="0">
                <a:latin typeface="Consolas" pitchFamily="49" charset="0"/>
                <a:cs typeface="Consolas" pitchFamily="49" charset="0"/>
              </a:rPr>
              <a:t>const </a:t>
            </a:r>
            <a:r>
              <a:rPr lang="en-US" sz="2800" b="1" dirty="0" smtClean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chalk</a:t>
            </a:r>
            <a:r>
              <a:rPr lang="id-ID" sz="28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id-ID" sz="2800" dirty="0">
                <a:latin typeface="Consolas" pitchFamily="49" charset="0"/>
                <a:cs typeface="Consolas" pitchFamily="49" charset="0"/>
              </a:rPr>
              <a:t>= require</a:t>
            </a:r>
            <a:r>
              <a:rPr lang="id-ID" sz="2800" dirty="0" smtClean="0">
                <a:latin typeface="Consolas" pitchFamily="49" charset="0"/>
                <a:cs typeface="Consolas" pitchFamily="49" charset="0"/>
              </a:rPr>
              <a:t>(</a:t>
            </a:r>
            <a:r>
              <a:rPr lang="id-ID" sz="2800" b="1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'</a:t>
            </a:r>
            <a:r>
              <a:rPr lang="en-US" sz="2800" b="1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chalk</a:t>
            </a:r>
            <a:r>
              <a:rPr lang="id-ID" sz="2800" b="1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'</a:t>
            </a:r>
            <a:r>
              <a:rPr lang="id-ID" sz="2800" dirty="0" smtClean="0">
                <a:latin typeface="Consolas" pitchFamily="49" charset="0"/>
                <a:cs typeface="Consolas" pitchFamily="49" charset="0"/>
              </a:rPr>
              <a:t>);</a:t>
            </a:r>
            <a:endParaRPr lang="id-ID" sz="2800" dirty="0">
              <a:latin typeface="Consolas" pitchFamily="49" charset="0"/>
              <a:cs typeface="Consolas" pitchFamily="49" charset="0"/>
            </a:endParaRPr>
          </a:p>
          <a:p>
            <a:r>
              <a:rPr lang="id-ID" sz="2800" dirty="0">
                <a:latin typeface="Consolas" pitchFamily="49" charset="0"/>
                <a:cs typeface="Consolas" pitchFamily="49" charset="0"/>
              </a:rPr>
              <a:t/>
            </a:r>
            <a:br>
              <a:rPr lang="id-ID" sz="2800" dirty="0">
                <a:latin typeface="Consolas" pitchFamily="49" charset="0"/>
                <a:cs typeface="Consolas" pitchFamily="49" charset="0"/>
              </a:rPr>
            </a:br>
            <a:r>
              <a:rPr lang="en-US" sz="2800" dirty="0">
                <a:latin typeface="Consolas" pitchFamily="49" charset="0"/>
                <a:cs typeface="Consolas" pitchFamily="49" charset="0"/>
              </a:rPr>
              <a:t>console.log(</a:t>
            </a:r>
            <a:r>
              <a:rPr lang="en-US" sz="2800" dirty="0" err="1">
                <a:latin typeface="Consolas" pitchFamily="49" charset="0"/>
                <a:cs typeface="Consolas" pitchFamily="49" charset="0"/>
              </a:rPr>
              <a:t>chalk.</a:t>
            </a:r>
            <a:r>
              <a:rPr lang="en-US" sz="2800" dirty="0" err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bgRed</a:t>
            </a:r>
            <a:r>
              <a:rPr lang="en-US" sz="2800" dirty="0">
                <a:latin typeface="Consolas" pitchFamily="49" charset="0"/>
                <a:cs typeface="Consolas" pitchFamily="49" charset="0"/>
              </a:rPr>
              <a:t>('Halo'));</a:t>
            </a:r>
          </a:p>
          <a:p>
            <a:r>
              <a:rPr lang="en-US" sz="2800" dirty="0">
                <a:latin typeface="Consolas" pitchFamily="49" charset="0"/>
                <a:cs typeface="Consolas" pitchFamily="49" charset="0"/>
              </a:rPr>
              <a:t>console.log(</a:t>
            </a:r>
            <a:r>
              <a:rPr lang="en-US" sz="2800" dirty="0" err="1">
                <a:latin typeface="Consolas" pitchFamily="49" charset="0"/>
                <a:cs typeface="Consolas" pitchFamily="49" charset="0"/>
              </a:rPr>
              <a:t>chalk.</a:t>
            </a:r>
            <a:r>
              <a:rPr lang="en-US" sz="2800" dirty="0" err="1">
                <a:solidFill>
                  <a:srgbClr val="FFC000"/>
                </a:solidFill>
                <a:latin typeface="Consolas" pitchFamily="49" charset="0"/>
                <a:cs typeface="Consolas" pitchFamily="49" charset="0"/>
              </a:rPr>
              <a:t>bgYellow</a:t>
            </a:r>
            <a:r>
              <a:rPr lang="en-US" sz="2800" dirty="0">
                <a:latin typeface="Consolas" pitchFamily="49" charset="0"/>
                <a:cs typeface="Consolas" pitchFamily="49" charset="0"/>
              </a:rPr>
              <a:t>('Halo'));</a:t>
            </a:r>
          </a:p>
          <a:p>
            <a:r>
              <a:rPr lang="en-US" sz="2800" dirty="0">
                <a:latin typeface="Consolas" pitchFamily="49" charset="0"/>
                <a:cs typeface="Consolas" pitchFamily="49" charset="0"/>
              </a:rPr>
              <a:t>console.log(</a:t>
            </a:r>
            <a:r>
              <a:rPr lang="en-US" sz="2800" dirty="0" err="1">
                <a:latin typeface="Consolas" pitchFamily="49" charset="0"/>
                <a:cs typeface="Consolas" pitchFamily="49" charset="0"/>
              </a:rPr>
              <a:t>chalk.</a:t>
            </a:r>
            <a:r>
              <a:rPr lang="en-US" sz="2800" dirty="0" err="1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bgGreen</a:t>
            </a:r>
            <a:r>
              <a:rPr lang="en-US" sz="2800" dirty="0">
                <a:latin typeface="Consolas" pitchFamily="49" charset="0"/>
                <a:cs typeface="Consolas" pitchFamily="49" charset="0"/>
              </a:rPr>
              <a:t>('Halo'));</a:t>
            </a:r>
          </a:p>
          <a:p>
            <a:r>
              <a:rPr lang="en-US" sz="2800" dirty="0">
                <a:latin typeface="Consolas" pitchFamily="49" charset="0"/>
                <a:cs typeface="Consolas" pitchFamily="49" charset="0"/>
              </a:rPr>
              <a:t>console.log(</a:t>
            </a:r>
            <a:r>
              <a:rPr lang="en-US" sz="2800" dirty="0" err="1">
                <a:latin typeface="Consolas" pitchFamily="49" charset="0"/>
                <a:cs typeface="Consolas" pitchFamily="49" charset="0"/>
              </a:rPr>
              <a:t>chalk.</a:t>
            </a:r>
            <a:r>
              <a:rPr lang="en-US" sz="2800" dirty="0" err="1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bgBlue</a:t>
            </a:r>
            <a:r>
              <a:rPr lang="en-US" sz="2800" dirty="0">
                <a:latin typeface="Consolas" pitchFamily="49" charset="0"/>
                <a:cs typeface="Consolas" pitchFamily="49" charset="0"/>
              </a:rPr>
              <a:t>('Halo'));</a:t>
            </a:r>
          </a:p>
        </p:txBody>
      </p:sp>
      <p:pic>
        <p:nvPicPr>
          <p:cNvPr id="7" name="Picture 2" descr="C:\Users\usr\Downloads\npm\Chalk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723" y="154688"/>
            <a:ext cx="2033746" cy="798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44" t="64655" r="64134" b="14871"/>
          <a:stretch/>
        </p:blipFill>
        <p:spPr bwMode="auto">
          <a:xfrm>
            <a:off x="1072054" y="4201509"/>
            <a:ext cx="4524705" cy="2262353"/>
          </a:xfrm>
          <a:prstGeom prst="rect">
            <a:avLst/>
          </a:prstGeom>
          <a:noFill/>
          <a:ln>
            <a:noFill/>
          </a:ln>
          <a:effectLst>
            <a:glow rad="228600">
              <a:schemeClr val="accent2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2137464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819810" y="691074"/>
            <a:ext cx="7740870" cy="53287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endParaRPr lang="en-US" sz="3200" b="1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5800383" y="207322"/>
            <a:ext cx="3122900" cy="13085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pPr algn="ctr"/>
            <a:r>
              <a:rPr lang="en-US" sz="6000" b="1" dirty="0" smtClean="0">
                <a:solidFill>
                  <a:srgbClr val="009696"/>
                </a:solidFill>
              </a:rPr>
              <a:t>Colors</a:t>
            </a:r>
            <a:endParaRPr lang="en-US" sz="4800" b="1" i="1" dirty="0">
              <a:solidFill>
                <a:srgbClr val="009696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67113" y="1749972"/>
            <a:ext cx="7646270" cy="485578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pPr marL="342900" indent="-342900">
              <a:buBlip>
                <a:blip r:embed="rId2"/>
              </a:buBlip>
            </a:pPr>
            <a:endParaRPr lang="id-ID" sz="2800" dirty="0"/>
          </a:p>
          <a:p>
            <a:pPr marL="342900" indent="-342900">
              <a:buBlip>
                <a:blip r:embed="rId3"/>
              </a:buBlip>
            </a:pPr>
            <a:r>
              <a:rPr lang="id-ID" sz="2800" b="1" dirty="0" smtClean="0"/>
              <a:t>Install </a:t>
            </a:r>
            <a:r>
              <a:rPr lang="en-US" sz="2800" b="1" dirty="0" smtClean="0"/>
              <a:t>Colors</a:t>
            </a:r>
            <a:endParaRPr lang="id-ID" sz="2800" dirty="0"/>
          </a:p>
          <a:p>
            <a:r>
              <a:rPr lang="id-ID" sz="2800" b="1" dirty="0" smtClean="0">
                <a:solidFill>
                  <a:srgbClr val="FF0000"/>
                </a:solidFill>
              </a:rPr>
              <a:t>    npm install </a:t>
            </a:r>
            <a:r>
              <a:rPr lang="en-US" sz="2800" b="1" dirty="0" smtClean="0">
                <a:solidFill>
                  <a:srgbClr val="FF0000"/>
                </a:solidFill>
              </a:rPr>
              <a:t>colors</a:t>
            </a:r>
            <a:endParaRPr lang="id-ID" sz="2800" b="1" dirty="0" smtClean="0">
              <a:solidFill>
                <a:srgbClr val="FF0000"/>
              </a:solidFill>
            </a:endParaRPr>
          </a:p>
          <a:p>
            <a:pPr marL="342900" indent="-342900">
              <a:buBlip>
                <a:blip r:embed="rId3"/>
              </a:buBlip>
            </a:pPr>
            <a:endParaRPr lang="id-ID" sz="2800" b="1" dirty="0" smtClean="0"/>
          </a:p>
          <a:p>
            <a:pPr marL="342900" indent="-342900">
              <a:buBlip>
                <a:blip r:embed="rId3"/>
              </a:buBlip>
            </a:pPr>
            <a:r>
              <a:rPr lang="id-ID" sz="2800" b="1" dirty="0" smtClean="0"/>
              <a:t>Install </a:t>
            </a:r>
            <a:r>
              <a:rPr lang="en-US" sz="2800" b="1" dirty="0" smtClean="0"/>
              <a:t>colors </a:t>
            </a:r>
            <a:r>
              <a:rPr lang="id-ID" sz="2800" b="1" dirty="0" smtClean="0"/>
              <a:t>&amp; </a:t>
            </a:r>
            <a:r>
              <a:rPr lang="id-ID" sz="2800" b="1" dirty="0"/>
              <a:t>update </a:t>
            </a:r>
            <a:r>
              <a:rPr lang="id-ID" sz="2800" b="1" dirty="0" smtClean="0"/>
              <a:t>package.json</a:t>
            </a:r>
            <a:endParaRPr lang="id-ID" sz="2800" b="1" dirty="0"/>
          </a:p>
          <a:p>
            <a:r>
              <a:rPr lang="id-ID" sz="2800" b="1" dirty="0">
                <a:solidFill>
                  <a:srgbClr val="FF0000"/>
                </a:solidFill>
              </a:rPr>
              <a:t> </a:t>
            </a:r>
            <a:r>
              <a:rPr lang="id-ID" sz="2800" b="1" dirty="0" smtClean="0">
                <a:solidFill>
                  <a:srgbClr val="FF0000"/>
                </a:solidFill>
              </a:rPr>
              <a:t>   </a:t>
            </a:r>
            <a:r>
              <a:rPr lang="en-US" sz="2800" b="1" dirty="0" err="1" smtClean="0">
                <a:solidFill>
                  <a:srgbClr val="FF0000"/>
                </a:solidFill>
              </a:rPr>
              <a:t>npm</a:t>
            </a:r>
            <a:r>
              <a:rPr lang="en-US" sz="2800" b="1" dirty="0" smtClean="0">
                <a:solidFill>
                  <a:srgbClr val="FF0000"/>
                </a:solidFill>
              </a:rPr>
              <a:t> </a:t>
            </a:r>
            <a:r>
              <a:rPr lang="en-US" sz="2800" b="1" dirty="0">
                <a:solidFill>
                  <a:srgbClr val="FF0000"/>
                </a:solidFill>
              </a:rPr>
              <a:t>install </a:t>
            </a:r>
            <a:r>
              <a:rPr lang="en-US" sz="2800" b="1" dirty="0" smtClean="0">
                <a:solidFill>
                  <a:srgbClr val="FF0000"/>
                </a:solidFill>
              </a:rPr>
              <a:t>colors </a:t>
            </a:r>
            <a:r>
              <a:rPr lang="id-ID" sz="2800" b="1" dirty="0" smtClean="0">
                <a:solidFill>
                  <a:srgbClr val="FF0000"/>
                </a:solidFill>
              </a:rPr>
              <a:t>--</a:t>
            </a:r>
            <a:r>
              <a:rPr lang="en-US" sz="2800" b="1" dirty="0" smtClean="0">
                <a:solidFill>
                  <a:srgbClr val="FF0000"/>
                </a:solidFill>
              </a:rPr>
              <a:t>save</a:t>
            </a:r>
            <a:r>
              <a:rPr lang="id-ID" sz="2800" dirty="0" smtClean="0"/>
              <a:t>	</a:t>
            </a:r>
            <a:endParaRPr lang="en-US" sz="2800" dirty="0" smtClean="0"/>
          </a:p>
          <a:p>
            <a:endParaRPr lang="en-US" sz="2800" b="1" dirty="0"/>
          </a:p>
          <a:p>
            <a:endParaRPr lang="en-US" sz="2400" b="1" dirty="0" smtClean="0"/>
          </a:p>
          <a:p>
            <a:r>
              <a:rPr lang="en-US" sz="2400" b="1" i="1" dirty="0"/>
              <a:t>More info: </a:t>
            </a:r>
            <a:r>
              <a:rPr lang="en-US" sz="2400" i="1" dirty="0" smtClean="0">
                <a:solidFill>
                  <a:srgbClr val="009696"/>
                </a:solidFill>
              </a:rPr>
              <a:t>npmjs.com/package/colors</a:t>
            </a:r>
            <a:endParaRPr lang="en-US" sz="2400" i="1" dirty="0">
              <a:solidFill>
                <a:srgbClr val="009696"/>
              </a:solidFill>
            </a:endParaRPr>
          </a:p>
        </p:txBody>
      </p:sp>
      <p:pic>
        <p:nvPicPr>
          <p:cNvPr id="1026" name="Picture 2" descr="C:\Users\usr\Downloads\npm\kolors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542" y="480605"/>
            <a:ext cx="5511841" cy="690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453804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819810" y="691074"/>
            <a:ext cx="7740870" cy="53287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endParaRPr lang="en-US" sz="3200" b="1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6132791" y="-1"/>
            <a:ext cx="3011209" cy="126124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r>
              <a:rPr lang="en-US" sz="4400" b="1" dirty="0" smtClean="0">
                <a:solidFill>
                  <a:srgbClr val="009696"/>
                </a:solidFill>
              </a:rPr>
              <a:t>Colors</a:t>
            </a:r>
            <a:endParaRPr lang="id-ID" sz="4400" b="1" dirty="0" smtClean="0">
              <a:solidFill>
                <a:srgbClr val="009696"/>
              </a:solidFill>
            </a:endParaRPr>
          </a:p>
          <a:p>
            <a:r>
              <a:rPr lang="id-ID" sz="2800" b="1" i="1" dirty="0" smtClean="0">
                <a:solidFill>
                  <a:srgbClr val="009696"/>
                </a:solidFill>
              </a:rPr>
              <a:t>#1</a:t>
            </a:r>
            <a:r>
              <a:rPr lang="en-US" sz="2800" b="1" i="1" dirty="0" smtClean="0">
                <a:solidFill>
                  <a:srgbClr val="009696"/>
                </a:solidFill>
              </a:rPr>
              <a:t> Base Color</a:t>
            </a:r>
            <a:endParaRPr lang="en-US" b="1" i="1" dirty="0">
              <a:solidFill>
                <a:srgbClr val="009696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646369" y="1150882"/>
            <a:ext cx="8344582" cy="31061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r>
              <a:rPr lang="id-ID" sz="2800" dirty="0">
                <a:latin typeface="Consolas" pitchFamily="49" charset="0"/>
                <a:cs typeface="Consolas" pitchFamily="49" charset="0"/>
              </a:rPr>
              <a:t>const </a:t>
            </a:r>
            <a:r>
              <a:rPr lang="en-US" sz="2800" b="1" dirty="0" smtClean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colors</a:t>
            </a:r>
            <a:r>
              <a:rPr lang="id-ID" sz="28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id-ID" sz="2800" dirty="0">
                <a:latin typeface="Consolas" pitchFamily="49" charset="0"/>
                <a:cs typeface="Consolas" pitchFamily="49" charset="0"/>
              </a:rPr>
              <a:t>= require</a:t>
            </a:r>
            <a:r>
              <a:rPr lang="id-ID" sz="2800" dirty="0" smtClean="0">
                <a:latin typeface="Consolas" pitchFamily="49" charset="0"/>
                <a:cs typeface="Consolas" pitchFamily="49" charset="0"/>
              </a:rPr>
              <a:t>(</a:t>
            </a:r>
            <a:r>
              <a:rPr lang="id-ID" sz="2800" b="1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'</a:t>
            </a:r>
            <a:r>
              <a:rPr lang="en-US" sz="2800" b="1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colors</a:t>
            </a:r>
            <a:r>
              <a:rPr lang="id-ID" sz="2800" b="1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'</a:t>
            </a:r>
            <a:r>
              <a:rPr lang="id-ID" sz="2800" dirty="0" smtClean="0">
                <a:latin typeface="Consolas" pitchFamily="49" charset="0"/>
                <a:cs typeface="Consolas" pitchFamily="49" charset="0"/>
              </a:rPr>
              <a:t>);</a:t>
            </a:r>
            <a:r>
              <a:rPr lang="id-ID" sz="2800" dirty="0">
                <a:latin typeface="Consolas" pitchFamily="49" charset="0"/>
                <a:cs typeface="Consolas" pitchFamily="49" charset="0"/>
              </a:rPr>
              <a:t/>
            </a:r>
            <a:br>
              <a:rPr lang="id-ID" sz="2800" dirty="0">
                <a:latin typeface="Consolas" pitchFamily="49" charset="0"/>
                <a:cs typeface="Consolas" pitchFamily="49" charset="0"/>
              </a:rPr>
            </a:br>
            <a:r>
              <a:rPr lang="en-US" sz="2800" dirty="0">
                <a:latin typeface="Consolas" pitchFamily="49" charset="0"/>
                <a:cs typeface="Consolas" pitchFamily="49" charset="0"/>
              </a:rPr>
              <a:t>console.log(</a:t>
            </a:r>
            <a:r>
              <a:rPr lang="en-US" sz="2800" dirty="0" err="1">
                <a:latin typeface="Consolas" pitchFamily="49" charset="0"/>
                <a:cs typeface="Consolas" pitchFamily="49" charset="0"/>
              </a:rPr>
              <a:t>colors.</a:t>
            </a:r>
            <a:r>
              <a:rPr lang="en-US" sz="2800" dirty="0" err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red</a:t>
            </a:r>
            <a:r>
              <a:rPr lang="en-US" sz="2800" dirty="0">
                <a:latin typeface="Consolas" pitchFamily="49" charset="0"/>
                <a:cs typeface="Consolas" pitchFamily="49" charset="0"/>
              </a:rPr>
              <a:t>('</a:t>
            </a:r>
            <a:r>
              <a:rPr lang="en-US" sz="2800" b="1" i="1" dirty="0">
                <a:latin typeface="Consolas" pitchFamily="49" charset="0"/>
                <a:cs typeface="Consolas" pitchFamily="49" charset="0"/>
              </a:rPr>
              <a:t>Hello</a:t>
            </a:r>
            <a:r>
              <a:rPr lang="en-US" sz="2800" dirty="0">
                <a:latin typeface="Consolas" pitchFamily="49" charset="0"/>
                <a:cs typeface="Consolas" pitchFamily="49" charset="0"/>
              </a:rPr>
              <a:t>'));</a:t>
            </a:r>
          </a:p>
          <a:p>
            <a:r>
              <a:rPr lang="en-US" sz="2800" dirty="0">
                <a:latin typeface="Consolas" pitchFamily="49" charset="0"/>
                <a:cs typeface="Consolas" pitchFamily="49" charset="0"/>
              </a:rPr>
              <a:t>console.log(</a:t>
            </a:r>
            <a:r>
              <a:rPr lang="en-US" sz="2800" dirty="0" err="1">
                <a:latin typeface="Consolas" pitchFamily="49" charset="0"/>
                <a:cs typeface="Consolas" pitchFamily="49" charset="0"/>
              </a:rPr>
              <a:t>colors.</a:t>
            </a:r>
            <a:r>
              <a:rPr lang="en-US" sz="2800" dirty="0" err="1">
                <a:solidFill>
                  <a:srgbClr val="FFC000"/>
                </a:solidFill>
                <a:latin typeface="Consolas" pitchFamily="49" charset="0"/>
                <a:cs typeface="Consolas" pitchFamily="49" charset="0"/>
              </a:rPr>
              <a:t>yellow</a:t>
            </a:r>
            <a:r>
              <a:rPr lang="en-US" sz="2800" dirty="0">
                <a:latin typeface="Consolas" pitchFamily="49" charset="0"/>
                <a:cs typeface="Consolas" pitchFamily="49" charset="0"/>
              </a:rPr>
              <a:t>('</a:t>
            </a:r>
            <a:r>
              <a:rPr lang="en-US" sz="2800" b="1" i="1" dirty="0">
                <a:latin typeface="Consolas" pitchFamily="49" charset="0"/>
                <a:cs typeface="Consolas" pitchFamily="49" charset="0"/>
              </a:rPr>
              <a:t>Hello</a:t>
            </a:r>
            <a:r>
              <a:rPr lang="en-US" sz="2800" dirty="0">
                <a:latin typeface="Consolas" pitchFamily="49" charset="0"/>
                <a:cs typeface="Consolas" pitchFamily="49" charset="0"/>
              </a:rPr>
              <a:t>'));</a:t>
            </a:r>
          </a:p>
          <a:p>
            <a:r>
              <a:rPr lang="en-US" sz="2800" dirty="0">
                <a:latin typeface="Consolas" pitchFamily="49" charset="0"/>
                <a:cs typeface="Consolas" pitchFamily="49" charset="0"/>
              </a:rPr>
              <a:t>console.log(</a:t>
            </a:r>
            <a:r>
              <a:rPr lang="en-US" sz="2800" dirty="0" err="1">
                <a:latin typeface="Consolas" pitchFamily="49" charset="0"/>
                <a:cs typeface="Consolas" pitchFamily="49" charset="0"/>
              </a:rPr>
              <a:t>colors.</a:t>
            </a:r>
            <a:r>
              <a:rPr lang="en-US" sz="2800" dirty="0" err="1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green</a:t>
            </a:r>
            <a:r>
              <a:rPr lang="en-US" sz="2800" dirty="0">
                <a:latin typeface="Consolas" pitchFamily="49" charset="0"/>
                <a:cs typeface="Consolas" pitchFamily="49" charset="0"/>
              </a:rPr>
              <a:t>('</a:t>
            </a:r>
            <a:r>
              <a:rPr lang="en-US" sz="2800" b="1" i="1" dirty="0">
                <a:latin typeface="Consolas" pitchFamily="49" charset="0"/>
                <a:cs typeface="Consolas" pitchFamily="49" charset="0"/>
              </a:rPr>
              <a:t>Hello</a:t>
            </a:r>
            <a:r>
              <a:rPr lang="en-US" sz="2800" dirty="0">
                <a:latin typeface="Consolas" pitchFamily="49" charset="0"/>
                <a:cs typeface="Consolas" pitchFamily="49" charset="0"/>
              </a:rPr>
              <a:t>'));</a:t>
            </a:r>
          </a:p>
          <a:p>
            <a:r>
              <a:rPr lang="en-US" sz="2800" dirty="0">
                <a:latin typeface="Consolas" pitchFamily="49" charset="0"/>
                <a:cs typeface="Consolas" pitchFamily="49" charset="0"/>
              </a:rPr>
              <a:t>console.log(</a:t>
            </a:r>
            <a:r>
              <a:rPr lang="en-US" sz="2800" dirty="0" err="1">
                <a:latin typeface="Consolas" pitchFamily="49" charset="0"/>
                <a:cs typeface="Consolas" pitchFamily="49" charset="0"/>
              </a:rPr>
              <a:t>colors.</a:t>
            </a:r>
            <a:r>
              <a:rPr lang="en-US" sz="2800" dirty="0" err="1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blue</a:t>
            </a:r>
            <a:r>
              <a:rPr lang="en-US" sz="2800" dirty="0">
                <a:latin typeface="Consolas" pitchFamily="49" charset="0"/>
                <a:cs typeface="Consolas" pitchFamily="49" charset="0"/>
              </a:rPr>
              <a:t>('</a:t>
            </a:r>
            <a:r>
              <a:rPr lang="en-US" sz="2800" b="1" i="1" dirty="0">
                <a:latin typeface="Consolas" pitchFamily="49" charset="0"/>
                <a:cs typeface="Consolas" pitchFamily="49" charset="0"/>
              </a:rPr>
              <a:t>Hello</a:t>
            </a:r>
            <a:r>
              <a:rPr lang="en-US" sz="2800" dirty="0">
                <a:latin typeface="Consolas" pitchFamily="49" charset="0"/>
                <a:cs typeface="Consolas" pitchFamily="49" charset="0"/>
              </a:rPr>
              <a:t>'));</a:t>
            </a:r>
          </a:p>
          <a:p>
            <a:r>
              <a:rPr lang="en-US" sz="2800" dirty="0">
                <a:latin typeface="Consolas" pitchFamily="49" charset="0"/>
                <a:cs typeface="Consolas" pitchFamily="49" charset="0"/>
              </a:rPr>
              <a:t>console.log(</a:t>
            </a:r>
            <a:r>
              <a:rPr lang="en-US" sz="2800" dirty="0" err="1">
                <a:latin typeface="Consolas" pitchFamily="49" charset="0"/>
                <a:cs typeface="Consolas" pitchFamily="49" charset="0"/>
              </a:rPr>
              <a:t>colors.</a:t>
            </a:r>
            <a:r>
              <a:rPr lang="en-US" sz="2800" dirty="0" err="1">
                <a:solidFill>
                  <a:srgbClr val="FF33CC"/>
                </a:solidFill>
                <a:latin typeface="Consolas" pitchFamily="49" charset="0"/>
                <a:cs typeface="Consolas" pitchFamily="49" charset="0"/>
              </a:rPr>
              <a:t>magenta</a:t>
            </a:r>
            <a:r>
              <a:rPr lang="en-US" sz="2800" dirty="0">
                <a:latin typeface="Consolas" pitchFamily="49" charset="0"/>
                <a:cs typeface="Consolas" pitchFamily="49" charset="0"/>
              </a:rPr>
              <a:t>('</a:t>
            </a:r>
            <a:r>
              <a:rPr lang="en-US" sz="2800" b="1" i="1" dirty="0">
                <a:latin typeface="Consolas" pitchFamily="49" charset="0"/>
                <a:cs typeface="Consolas" pitchFamily="49" charset="0"/>
              </a:rPr>
              <a:t>Hello</a:t>
            </a:r>
            <a:r>
              <a:rPr lang="en-US" sz="2800" dirty="0" smtClean="0">
                <a:latin typeface="Consolas" pitchFamily="49" charset="0"/>
                <a:cs typeface="Consolas" pitchFamily="49" charset="0"/>
              </a:rPr>
              <a:t>'));</a:t>
            </a:r>
          </a:p>
          <a:p>
            <a:r>
              <a:rPr lang="en-US" sz="2800" i="1" dirty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//</a:t>
            </a:r>
            <a:r>
              <a:rPr lang="en-US" sz="2800" i="1" dirty="0" smtClean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black, cyan, white, gray, grey</a:t>
            </a:r>
            <a:endParaRPr lang="en-US" sz="2800" i="1" dirty="0">
              <a:solidFill>
                <a:srgbClr val="009696"/>
              </a:solidFill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99" t="74569" r="55773" b="1509"/>
          <a:stretch/>
        </p:blipFill>
        <p:spPr bwMode="auto">
          <a:xfrm>
            <a:off x="1295064" y="4304310"/>
            <a:ext cx="3923323" cy="2095481"/>
          </a:xfrm>
          <a:prstGeom prst="rect">
            <a:avLst/>
          </a:prstGeom>
          <a:noFill/>
          <a:ln>
            <a:noFill/>
          </a:ln>
          <a:effectLst>
            <a:glow rad="228600">
              <a:schemeClr val="accent2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2552058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819810" y="691074"/>
            <a:ext cx="7740870" cy="53287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endParaRPr lang="en-US" sz="3200" b="1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646369" y="1150882"/>
            <a:ext cx="8344582" cy="31061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r>
              <a:rPr lang="id-ID" sz="2800" dirty="0">
                <a:latin typeface="Consolas" pitchFamily="49" charset="0"/>
                <a:cs typeface="Consolas" pitchFamily="49" charset="0"/>
              </a:rPr>
              <a:t>const </a:t>
            </a:r>
            <a:r>
              <a:rPr lang="en-US" sz="2800" b="1" dirty="0" smtClean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colors</a:t>
            </a:r>
            <a:r>
              <a:rPr lang="id-ID" sz="28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id-ID" sz="2800" dirty="0">
                <a:latin typeface="Consolas" pitchFamily="49" charset="0"/>
                <a:cs typeface="Consolas" pitchFamily="49" charset="0"/>
              </a:rPr>
              <a:t>= require</a:t>
            </a:r>
            <a:r>
              <a:rPr lang="id-ID" sz="2800" dirty="0" smtClean="0">
                <a:latin typeface="Consolas" pitchFamily="49" charset="0"/>
                <a:cs typeface="Consolas" pitchFamily="49" charset="0"/>
              </a:rPr>
              <a:t>(</a:t>
            </a:r>
            <a:r>
              <a:rPr lang="id-ID" sz="2800" b="1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'</a:t>
            </a:r>
            <a:r>
              <a:rPr lang="en-US" sz="2800" b="1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colors</a:t>
            </a:r>
            <a:r>
              <a:rPr lang="id-ID" sz="2800" b="1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'</a:t>
            </a:r>
            <a:r>
              <a:rPr lang="id-ID" sz="2800" dirty="0" smtClean="0">
                <a:latin typeface="Consolas" pitchFamily="49" charset="0"/>
                <a:cs typeface="Consolas" pitchFamily="49" charset="0"/>
              </a:rPr>
              <a:t>);</a:t>
            </a:r>
            <a:r>
              <a:rPr lang="id-ID" sz="2800" dirty="0">
                <a:latin typeface="Consolas" pitchFamily="49" charset="0"/>
                <a:cs typeface="Consolas" pitchFamily="49" charset="0"/>
              </a:rPr>
              <a:t/>
            </a:r>
            <a:br>
              <a:rPr lang="id-ID" sz="2800" dirty="0">
                <a:latin typeface="Consolas" pitchFamily="49" charset="0"/>
                <a:cs typeface="Consolas" pitchFamily="49" charset="0"/>
              </a:rPr>
            </a:br>
            <a:r>
              <a:rPr lang="en-US" sz="2800" dirty="0" smtClean="0">
                <a:latin typeface="Consolas" pitchFamily="49" charset="0"/>
                <a:cs typeface="Consolas" pitchFamily="49" charset="0"/>
              </a:rPr>
              <a:t>console.log(</a:t>
            </a:r>
            <a:r>
              <a:rPr lang="en-US" sz="2800" dirty="0" err="1" smtClean="0">
                <a:latin typeface="Consolas" pitchFamily="49" charset="0"/>
                <a:cs typeface="Consolas" pitchFamily="49" charset="0"/>
              </a:rPr>
              <a:t>colors.</a:t>
            </a:r>
            <a:r>
              <a:rPr lang="en-US" sz="2800" dirty="0" err="1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bgRed</a:t>
            </a:r>
            <a:r>
              <a:rPr lang="en-US" sz="2800" dirty="0">
                <a:latin typeface="Consolas" pitchFamily="49" charset="0"/>
                <a:cs typeface="Consolas" pitchFamily="49" charset="0"/>
              </a:rPr>
              <a:t>('</a:t>
            </a:r>
            <a:r>
              <a:rPr lang="en-US" sz="2800" b="1" i="1" dirty="0">
                <a:latin typeface="Consolas" pitchFamily="49" charset="0"/>
                <a:cs typeface="Consolas" pitchFamily="49" charset="0"/>
              </a:rPr>
              <a:t>Hello</a:t>
            </a:r>
            <a:r>
              <a:rPr lang="en-US" sz="2800" dirty="0">
                <a:latin typeface="Consolas" pitchFamily="49" charset="0"/>
                <a:cs typeface="Consolas" pitchFamily="49" charset="0"/>
              </a:rPr>
              <a:t>'));</a:t>
            </a:r>
          </a:p>
          <a:p>
            <a:r>
              <a:rPr lang="en-US" sz="2800" dirty="0" smtClean="0">
                <a:latin typeface="Consolas" pitchFamily="49" charset="0"/>
                <a:cs typeface="Consolas" pitchFamily="49" charset="0"/>
              </a:rPr>
              <a:t>console.log(</a:t>
            </a:r>
            <a:r>
              <a:rPr lang="en-US" sz="2800" dirty="0" err="1" smtClean="0">
                <a:latin typeface="Consolas" pitchFamily="49" charset="0"/>
                <a:cs typeface="Consolas" pitchFamily="49" charset="0"/>
              </a:rPr>
              <a:t>colors.</a:t>
            </a:r>
            <a:r>
              <a:rPr lang="en-US" sz="2800" dirty="0" err="1" smtClean="0">
                <a:solidFill>
                  <a:srgbClr val="FFC000"/>
                </a:solidFill>
                <a:latin typeface="Consolas" pitchFamily="49" charset="0"/>
                <a:cs typeface="Consolas" pitchFamily="49" charset="0"/>
              </a:rPr>
              <a:t>bgYellow</a:t>
            </a:r>
            <a:r>
              <a:rPr lang="en-US" sz="2800" dirty="0">
                <a:latin typeface="Consolas" pitchFamily="49" charset="0"/>
                <a:cs typeface="Consolas" pitchFamily="49" charset="0"/>
              </a:rPr>
              <a:t>('</a:t>
            </a:r>
            <a:r>
              <a:rPr lang="en-US" sz="2800" b="1" i="1" dirty="0">
                <a:latin typeface="Consolas" pitchFamily="49" charset="0"/>
                <a:cs typeface="Consolas" pitchFamily="49" charset="0"/>
              </a:rPr>
              <a:t>Hello</a:t>
            </a:r>
            <a:r>
              <a:rPr lang="en-US" sz="2800" dirty="0">
                <a:latin typeface="Consolas" pitchFamily="49" charset="0"/>
                <a:cs typeface="Consolas" pitchFamily="49" charset="0"/>
              </a:rPr>
              <a:t>'));</a:t>
            </a:r>
          </a:p>
          <a:p>
            <a:r>
              <a:rPr lang="en-US" sz="2800" dirty="0" smtClean="0">
                <a:latin typeface="Consolas" pitchFamily="49" charset="0"/>
                <a:cs typeface="Consolas" pitchFamily="49" charset="0"/>
              </a:rPr>
              <a:t>console.log(</a:t>
            </a:r>
            <a:r>
              <a:rPr lang="en-US" sz="2800" dirty="0" err="1" smtClean="0">
                <a:latin typeface="Consolas" pitchFamily="49" charset="0"/>
                <a:cs typeface="Consolas" pitchFamily="49" charset="0"/>
              </a:rPr>
              <a:t>colors.</a:t>
            </a:r>
            <a:r>
              <a:rPr lang="en-US" sz="2800" dirty="0" err="1" smtClean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bgGreen</a:t>
            </a:r>
            <a:r>
              <a:rPr lang="en-US" sz="2800" dirty="0">
                <a:latin typeface="Consolas" pitchFamily="49" charset="0"/>
                <a:cs typeface="Consolas" pitchFamily="49" charset="0"/>
              </a:rPr>
              <a:t>('</a:t>
            </a:r>
            <a:r>
              <a:rPr lang="en-US" sz="2800" b="1" i="1" dirty="0">
                <a:latin typeface="Consolas" pitchFamily="49" charset="0"/>
                <a:cs typeface="Consolas" pitchFamily="49" charset="0"/>
              </a:rPr>
              <a:t>Hello</a:t>
            </a:r>
            <a:r>
              <a:rPr lang="en-US" sz="2800" dirty="0">
                <a:latin typeface="Consolas" pitchFamily="49" charset="0"/>
                <a:cs typeface="Consolas" pitchFamily="49" charset="0"/>
              </a:rPr>
              <a:t>'));</a:t>
            </a:r>
          </a:p>
          <a:p>
            <a:r>
              <a:rPr lang="en-US" sz="2800" dirty="0" smtClean="0">
                <a:latin typeface="Consolas" pitchFamily="49" charset="0"/>
                <a:cs typeface="Consolas" pitchFamily="49" charset="0"/>
              </a:rPr>
              <a:t>console.log(</a:t>
            </a:r>
            <a:r>
              <a:rPr lang="en-US" sz="2800" dirty="0" err="1" smtClean="0">
                <a:latin typeface="Consolas" pitchFamily="49" charset="0"/>
                <a:cs typeface="Consolas" pitchFamily="49" charset="0"/>
              </a:rPr>
              <a:t>colors.</a:t>
            </a:r>
            <a:r>
              <a:rPr lang="en-US" sz="2800" dirty="0" err="1" smtClean="0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bgBlue</a:t>
            </a:r>
            <a:r>
              <a:rPr lang="en-US" sz="2800" dirty="0">
                <a:latin typeface="Consolas" pitchFamily="49" charset="0"/>
                <a:cs typeface="Consolas" pitchFamily="49" charset="0"/>
              </a:rPr>
              <a:t>('</a:t>
            </a:r>
            <a:r>
              <a:rPr lang="en-US" sz="2800" b="1" i="1" dirty="0">
                <a:latin typeface="Consolas" pitchFamily="49" charset="0"/>
                <a:cs typeface="Consolas" pitchFamily="49" charset="0"/>
              </a:rPr>
              <a:t>Hello</a:t>
            </a:r>
            <a:r>
              <a:rPr lang="en-US" sz="2800" dirty="0">
                <a:latin typeface="Consolas" pitchFamily="49" charset="0"/>
                <a:cs typeface="Consolas" pitchFamily="49" charset="0"/>
              </a:rPr>
              <a:t>'));</a:t>
            </a:r>
          </a:p>
          <a:p>
            <a:r>
              <a:rPr lang="en-US" sz="2800" dirty="0" smtClean="0">
                <a:latin typeface="Consolas" pitchFamily="49" charset="0"/>
                <a:cs typeface="Consolas" pitchFamily="49" charset="0"/>
              </a:rPr>
              <a:t>console.log(</a:t>
            </a:r>
            <a:r>
              <a:rPr lang="en-US" sz="2800" dirty="0" err="1" smtClean="0">
                <a:latin typeface="Consolas" pitchFamily="49" charset="0"/>
                <a:cs typeface="Consolas" pitchFamily="49" charset="0"/>
              </a:rPr>
              <a:t>colors.</a:t>
            </a:r>
            <a:r>
              <a:rPr lang="en-US" sz="2800" dirty="0" err="1" smtClean="0">
                <a:solidFill>
                  <a:srgbClr val="FF33CC"/>
                </a:solidFill>
                <a:latin typeface="Consolas" pitchFamily="49" charset="0"/>
                <a:cs typeface="Consolas" pitchFamily="49" charset="0"/>
              </a:rPr>
              <a:t>bgMagenta</a:t>
            </a:r>
            <a:r>
              <a:rPr lang="en-US" sz="2800" dirty="0">
                <a:latin typeface="Consolas" pitchFamily="49" charset="0"/>
                <a:cs typeface="Consolas" pitchFamily="49" charset="0"/>
              </a:rPr>
              <a:t>('</a:t>
            </a:r>
            <a:r>
              <a:rPr lang="en-US" sz="2800" b="1" i="1" dirty="0">
                <a:latin typeface="Consolas" pitchFamily="49" charset="0"/>
                <a:cs typeface="Consolas" pitchFamily="49" charset="0"/>
              </a:rPr>
              <a:t>Hello</a:t>
            </a:r>
            <a:r>
              <a:rPr lang="en-US" sz="2800" dirty="0" smtClean="0">
                <a:latin typeface="Consolas" pitchFamily="49" charset="0"/>
                <a:cs typeface="Consolas" pitchFamily="49" charset="0"/>
              </a:rPr>
              <a:t>'));</a:t>
            </a:r>
          </a:p>
          <a:p>
            <a:r>
              <a:rPr lang="en-US" sz="2800" i="1" dirty="0" smtClean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//</a:t>
            </a:r>
            <a:r>
              <a:rPr lang="en-US" sz="2800" i="1" dirty="0" err="1" smtClean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bgBlack</a:t>
            </a:r>
            <a:r>
              <a:rPr lang="en-US" sz="2800" i="1" dirty="0" smtClean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, </a:t>
            </a:r>
            <a:r>
              <a:rPr lang="en-US" sz="2800" i="1" dirty="0" err="1" smtClean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bgCyan</a:t>
            </a:r>
            <a:r>
              <a:rPr lang="en-US" sz="2800" i="1" dirty="0" smtClean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, </a:t>
            </a:r>
            <a:r>
              <a:rPr lang="en-US" sz="2800" i="1" dirty="0" err="1" smtClean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bgWhite</a:t>
            </a:r>
            <a:endParaRPr lang="en-US" sz="2800" i="1" dirty="0">
              <a:solidFill>
                <a:srgbClr val="009696"/>
              </a:solidFill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20" t="75431" r="56015" b="1117"/>
          <a:stretch/>
        </p:blipFill>
        <p:spPr bwMode="auto">
          <a:xfrm>
            <a:off x="1182411" y="4304306"/>
            <a:ext cx="4067506" cy="2206937"/>
          </a:xfrm>
          <a:prstGeom prst="rect">
            <a:avLst/>
          </a:prstGeom>
          <a:noFill/>
          <a:ln>
            <a:noFill/>
          </a:ln>
          <a:effectLst>
            <a:glow rad="228600">
              <a:schemeClr val="accent2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6132791" y="-1"/>
            <a:ext cx="3011209" cy="126124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r>
              <a:rPr lang="en-US" sz="4400" b="1" dirty="0" smtClean="0">
                <a:solidFill>
                  <a:srgbClr val="009696"/>
                </a:solidFill>
              </a:rPr>
              <a:t>Colors</a:t>
            </a:r>
            <a:endParaRPr lang="id-ID" sz="4400" b="1" dirty="0" smtClean="0">
              <a:solidFill>
                <a:srgbClr val="009696"/>
              </a:solidFill>
            </a:endParaRPr>
          </a:p>
          <a:p>
            <a:r>
              <a:rPr lang="id-ID" sz="2800" b="1" i="1" dirty="0" smtClean="0">
                <a:solidFill>
                  <a:srgbClr val="009696"/>
                </a:solidFill>
              </a:rPr>
              <a:t>#</a:t>
            </a:r>
            <a:r>
              <a:rPr lang="en-US" sz="2800" b="1" i="1" dirty="0">
                <a:solidFill>
                  <a:srgbClr val="009696"/>
                </a:solidFill>
              </a:rPr>
              <a:t>2</a:t>
            </a:r>
            <a:r>
              <a:rPr lang="en-US" sz="2800" b="1" i="1" dirty="0" smtClean="0">
                <a:solidFill>
                  <a:srgbClr val="009696"/>
                </a:solidFill>
              </a:rPr>
              <a:t> </a:t>
            </a:r>
            <a:r>
              <a:rPr lang="en-US" sz="2800" b="1" i="1" dirty="0" err="1" smtClean="0">
                <a:solidFill>
                  <a:srgbClr val="009696"/>
                </a:solidFill>
              </a:rPr>
              <a:t>bgColor</a:t>
            </a:r>
            <a:endParaRPr lang="en-US" b="1" i="1" dirty="0">
              <a:solidFill>
                <a:srgbClr val="00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929880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819810" y="691074"/>
            <a:ext cx="7740870" cy="53287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endParaRPr lang="en-US" sz="3200" b="1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646369" y="1072052"/>
            <a:ext cx="8344582" cy="31061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r>
              <a:rPr lang="id-ID" sz="2700" dirty="0">
                <a:latin typeface="Consolas" pitchFamily="49" charset="0"/>
                <a:cs typeface="Consolas" pitchFamily="49" charset="0"/>
              </a:rPr>
              <a:t>const </a:t>
            </a:r>
            <a:r>
              <a:rPr lang="en-US" sz="2700" b="1" dirty="0" smtClean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colors</a:t>
            </a:r>
            <a:r>
              <a:rPr lang="id-ID" sz="27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id-ID" sz="2700" dirty="0">
                <a:latin typeface="Consolas" pitchFamily="49" charset="0"/>
                <a:cs typeface="Consolas" pitchFamily="49" charset="0"/>
              </a:rPr>
              <a:t>= require</a:t>
            </a:r>
            <a:r>
              <a:rPr lang="id-ID" sz="2700" dirty="0" smtClean="0">
                <a:latin typeface="Consolas" pitchFamily="49" charset="0"/>
                <a:cs typeface="Consolas" pitchFamily="49" charset="0"/>
              </a:rPr>
              <a:t>(</a:t>
            </a:r>
            <a:r>
              <a:rPr lang="id-ID" sz="2700" b="1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'</a:t>
            </a:r>
            <a:r>
              <a:rPr lang="en-US" sz="2700" b="1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colors</a:t>
            </a:r>
            <a:r>
              <a:rPr lang="id-ID" sz="2700" b="1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'</a:t>
            </a:r>
            <a:r>
              <a:rPr lang="id-ID" sz="2700" dirty="0" smtClean="0">
                <a:latin typeface="Consolas" pitchFamily="49" charset="0"/>
                <a:cs typeface="Consolas" pitchFamily="49" charset="0"/>
              </a:rPr>
              <a:t>);</a:t>
            </a:r>
            <a:r>
              <a:rPr lang="id-ID" sz="2700" dirty="0">
                <a:latin typeface="Consolas" pitchFamily="49" charset="0"/>
                <a:cs typeface="Consolas" pitchFamily="49" charset="0"/>
              </a:rPr>
              <a:t/>
            </a:r>
            <a:br>
              <a:rPr lang="id-ID" sz="2700" dirty="0">
                <a:latin typeface="Consolas" pitchFamily="49" charset="0"/>
                <a:cs typeface="Consolas" pitchFamily="49" charset="0"/>
              </a:rPr>
            </a:br>
            <a:r>
              <a:rPr lang="en-US" sz="2700" dirty="0">
                <a:latin typeface="Consolas" pitchFamily="49" charset="0"/>
                <a:cs typeface="Consolas" pitchFamily="49" charset="0"/>
              </a:rPr>
              <a:t>console.log(</a:t>
            </a:r>
            <a:r>
              <a:rPr lang="en-US" sz="2700" dirty="0" err="1">
                <a:latin typeface="Consolas" pitchFamily="49" charset="0"/>
                <a:cs typeface="Consolas" pitchFamily="49" charset="0"/>
              </a:rPr>
              <a:t>colors.</a:t>
            </a:r>
            <a:r>
              <a:rPr lang="en-US" sz="2700" dirty="0" err="1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bold</a:t>
            </a:r>
            <a:r>
              <a:rPr lang="en-US" sz="2700" dirty="0">
                <a:latin typeface="Consolas" pitchFamily="49" charset="0"/>
                <a:cs typeface="Consolas" pitchFamily="49" charset="0"/>
              </a:rPr>
              <a:t>('</a:t>
            </a:r>
            <a:r>
              <a:rPr lang="en-US" sz="2700" b="1" i="1" dirty="0">
                <a:latin typeface="Consolas" pitchFamily="49" charset="0"/>
                <a:cs typeface="Consolas" pitchFamily="49" charset="0"/>
              </a:rPr>
              <a:t>Hello</a:t>
            </a:r>
            <a:r>
              <a:rPr lang="en-US" sz="2700" dirty="0">
                <a:latin typeface="Consolas" pitchFamily="49" charset="0"/>
                <a:cs typeface="Consolas" pitchFamily="49" charset="0"/>
              </a:rPr>
              <a:t>'));</a:t>
            </a:r>
          </a:p>
          <a:p>
            <a:r>
              <a:rPr lang="en-US" sz="2700" dirty="0">
                <a:latin typeface="Consolas" pitchFamily="49" charset="0"/>
                <a:cs typeface="Consolas" pitchFamily="49" charset="0"/>
              </a:rPr>
              <a:t>console.log(</a:t>
            </a:r>
            <a:r>
              <a:rPr lang="en-US" sz="2700" dirty="0" err="1">
                <a:latin typeface="Consolas" pitchFamily="49" charset="0"/>
                <a:cs typeface="Consolas" pitchFamily="49" charset="0"/>
              </a:rPr>
              <a:t>colors.</a:t>
            </a:r>
            <a:r>
              <a:rPr lang="en-US" sz="2700" dirty="0" err="1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rainbow</a:t>
            </a:r>
            <a:r>
              <a:rPr lang="en-US" sz="2700" dirty="0">
                <a:latin typeface="Consolas" pitchFamily="49" charset="0"/>
                <a:cs typeface="Consolas" pitchFamily="49" charset="0"/>
              </a:rPr>
              <a:t>('</a:t>
            </a:r>
            <a:r>
              <a:rPr lang="en-US" sz="2700" b="1" i="1" dirty="0">
                <a:latin typeface="Consolas" pitchFamily="49" charset="0"/>
                <a:cs typeface="Consolas" pitchFamily="49" charset="0"/>
              </a:rPr>
              <a:t>Hello</a:t>
            </a:r>
            <a:r>
              <a:rPr lang="en-US" sz="2700" dirty="0">
                <a:latin typeface="Consolas" pitchFamily="49" charset="0"/>
                <a:cs typeface="Consolas" pitchFamily="49" charset="0"/>
              </a:rPr>
              <a:t>'));</a:t>
            </a:r>
          </a:p>
          <a:p>
            <a:r>
              <a:rPr lang="en-US" sz="2700" dirty="0">
                <a:latin typeface="Consolas" pitchFamily="49" charset="0"/>
                <a:cs typeface="Consolas" pitchFamily="49" charset="0"/>
              </a:rPr>
              <a:t>console.log(</a:t>
            </a:r>
            <a:r>
              <a:rPr lang="en-US" sz="2700" dirty="0" err="1">
                <a:latin typeface="Consolas" pitchFamily="49" charset="0"/>
                <a:cs typeface="Consolas" pitchFamily="49" charset="0"/>
              </a:rPr>
              <a:t>colors.</a:t>
            </a:r>
            <a:r>
              <a:rPr lang="en-US" sz="2700" dirty="0" err="1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trap</a:t>
            </a:r>
            <a:r>
              <a:rPr lang="en-US" sz="2700" dirty="0">
                <a:latin typeface="Consolas" pitchFamily="49" charset="0"/>
                <a:cs typeface="Consolas" pitchFamily="49" charset="0"/>
              </a:rPr>
              <a:t>('</a:t>
            </a:r>
            <a:r>
              <a:rPr lang="en-US" sz="2700" b="1" i="1" dirty="0">
                <a:latin typeface="Consolas" pitchFamily="49" charset="0"/>
                <a:cs typeface="Consolas" pitchFamily="49" charset="0"/>
              </a:rPr>
              <a:t>Hello</a:t>
            </a:r>
            <a:r>
              <a:rPr lang="en-US" sz="2700" dirty="0">
                <a:latin typeface="Consolas" pitchFamily="49" charset="0"/>
                <a:cs typeface="Consolas" pitchFamily="49" charset="0"/>
              </a:rPr>
              <a:t>'));</a:t>
            </a:r>
          </a:p>
          <a:p>
            <a:r>
              <a:rPr lang="en-US" sz="2700" dirty="0">
                <a:latin typeface="Consolas" pitchFamily="49" charset="0"/>
                <a:cs typeface="Consolas" pitchFamily="49" charset="0"/>
              </a:rPr>
              <a:t>console.log(</a:t>
            </a:r>
            <a:r>
              <a:rPr lang="en-US" sz="2700" dirty="0" err="1">
                <a:latin typeface="Consolas" pitchFamily="49" charset="0"/>
                <a:cs typeface="Consolas" pitchFamily="49" charset="0"/>
              </a:rPr>
              <a:t>colors.</a:t>
            </a:r>
            <a:r>
              <a:rPr lang="en-US" sz="2700" dirty="0" err="1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inverse</a:t>
            </a:r>
            <a:r>
              <a:rPr lang="en-US" sz="2700" dirty="0">
                <a:latin typeface="Consolas" pitchFamily="49" charset="0"/>
                <a:cs typeface="Consolas" pitchFamily="49" charset="0"/>
              </a:rPr>
              <a:t>('</a:t>
            </a:r>
            <a:r>
              <a:rPr lang="en-US" sz="2700" b="1" i="1" dirty="0">
                <a:latin typeface="Consolas" pitchFamily="49" charset="0"/>
                <a:cs typeface="Consolas" pitchFamily="49" charset="0"/>
              </a:rPr>
              <a:t>Hello</a:t>
            </a:r>
            <a:r>
              <a:rPr lang="en-US" sz="2700" dirty="0">
                <a:latin typeface="Consolas" pitchFamily="49" charset="0"/>
                <a:cs typeface="Consolas" pitchFamily="49" charset="0"/>
              </a:rPr>
              <a:t>'));</a:t>
            </a:r>
          </a:p>
          <a:p>
            <a:r>
              <a:rPr lang="en-US" sz="2700" dirty="0">
                <a:latin typeface="Consolas" pitchFamily="49" charset="0"/>
                <a:cs typeface="Consolas" pitchFamily="49" charset="0"/>
              </a:rPr>
              <a:t>console.log(</a:t>
            </a:r>
            <a:r>
              <a:rPr lang="en-US" sz="2700" dirty="0" err="1">
                <a:latin typeface="Consolas" pitchFamily="49" charset="0"/>
                <a:cs typeface="Consolas" pitchFamily="49" charset="0"/>
              </a:rPr>
              <a:t>colors.</a:t>
            </a:r>
            <a:r>
              <a:rPr lang="en-US" sz="2700" dirty="0" err="1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america</a:t>
            </a:r>
            <a:r>
              <a:rPr lang="en-US" sz="2700" dirty="0">
                <a:latin typeface="Consolas" pitchFamily="49" charset="0"/>
                <a:cs typeface="Consolas" pitchFamily="49" charset="0"/>
              </a:rPr>
              <a:t>('</a:t>
            </a:r>
            <a:r>
              <a:rPr lang="en-US" sz="2700" b="1" i="1" dirty="0">
                <a:latin typeface="Consolas" pitchFamily="49" charset="0"/>
                <a:cs typeface="Consolas" pitchFamily="49" charset="0"/>
              </a:rPr>
              <a:t>Hello</a:t>
            </a:r>
            <a:r>
              <a:rPr lang="en-US" sz="2700" dirty="0">
                <a:latin typeface="Consolas" pitchFamily="49" charset="0"/>
                <a:cs typeface="Consolas" pitchFamily="49" charset="0"/>
              </a:rPr>
              <a:t>'));</a:t>
            </a:r>
          </a:p>
          <a:p>
            <a:r>
              <a:rPr lang="en-US" sz="2700" dirty="0">
                <a:latin typeface="Consolas" pitchFamily="49" charset="0"/>
                <a:cs typeface="Consolas" pitchFamily="49" charset="0"/>
              </a:rPr>
              <a:t>console.log(</a:t>
            </a:r>
            <a:r>
              <a:rPr lang="en-US" sz="2700" dirty="0" err="1">
                <a:latin typeface="Consolas" pitchFamily="49" charset="0"/>
                <a:cs typeface="Consolas" pitchFamily="49" charset="0"/>
              </a:rPr>
              <a:t>colors.</a:t>
            </a:r>
            <a:r>
              <a:rPr lang="en-US" sz="2700" dirty="0" err="1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zebra</a:t>
            </a:r>
            <a:r>
              <a:rPr lang="en-US" sz="2700" dirty="0">
                <a:latin typeface="Consolas" pitchFamily="49" charset="0"/>
                <a:cs typeface="Consolas" pitchFamily="49" charset="0"/>
              </a:rPr>
              <a:t>('</a:t>
            </a:r>
            <a:r>
              <a:rPr lang="en-US" sz="2700" b="1" i="1" dirty="0">
                <a:latin typeface="Consolas" pitchFamily="49" charset="0"/>
                <a:cs typeface="Consolas" pitchFamily="49" charset="0"/>
              </a:rPr>
              <a:t>Hello</a:t>
            </a:r>
            <a:r>
              <a:rPr lang="en-US" sz="2700" dirty="0">
                <a:latin typeface="Consolas" pitchFamily="49" charset="0"/>
                <a:cs typeface="Consolas" pitchFamily="49" charset="0"/>
              </a:rPr>
              <a:t>'));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41" t="73060" r="56016" b="2155"/>
          <a:stretch/>
        </p:blipFill>
        <p:spPr bwMode="auto">
          <a:xfrm>
            <a:off x="1277004" y="4184772"/>
            <a:ext cx="4114803" cy="2373083"/>
          </a:xfrm>
          <a:prstGeom prst="rect">
            <a:avLst/>
          </a:prstGeom>
          <a:noFill/>
          <a:ln>
            <a:noFill/>
          </a:ln>
          <a:effectLst>
            <a:glow rad="228600">
              <a:schemeClr val="accent2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6132791" y="-1"/>
            <a:ext cx="3011209" cy="126124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r>
              <a:rPr lang="en-US" sz="4400" b="1" dirty="0" smtClean="0">
                <a:solidFill>
                  <a:srgbClr val="009696"/>
                </a:solidFill>
              </a:rPr>
              <a:t>Colors</a:t>
            </a:r>
            <a:endParaRPr lang="id-ID" sz="4400" b="1" dirty="0" smtClean="0">
              <a:solidFill>
                <a:srgbClr val="009696"/>
              </a:solidFill>
            </a:endParaRPr>
          </a:p>
          <a:p>
            <a:r>
              <a:rPr lang="id-ID" sz="2800" b="1" i="1" dirty="0" smtClean="0">
                <a:solidFill>
                  <a:srgbClr val="009696"/>
                </a:solidFill>
              </a:rPr>
              <a:t>#</a:t>
            </a:r>
            <a:r>
              <a:rPr lang="en-US" sz="2800" b="1" i="1" dirty="0" smtClean="0">
                <a:solidFill>
                  <a:srgbClr val="009696"/>
                </a:solidFill>
              </a:rPr>
              <a:t>3 Styles</a:t>
            </a:r>
            <a:endParaRPr lang="en-US" b="1" i="1" dirty="0">
              <a:solidFill>
                <a:srgbClr val="00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677279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819810" y="691074"/>
            <a:ext cx="7740870" cy="53287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endParaRPr lang="en-US" sz="3200" b="1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772497" y="993222"/>
            <a:ext cx="8344582" cy="31061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r>
              <a:rPr lang="id-ID" sz="2800" dirty="0">
                <a:latin typeface="Consolas" pitchFamily="49" charset="0"/>
                <a:cs typeface="Consolas" pitchFamily="49" charset="0"/>
              </a:rPr>
              <a:t>const </a:t>
            </a:r>
            <a:r>
              <a:rPr lang="en-US" sz="2800" b="1" dirty="0" smtClean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colors</a:t>
            </a:r>
            <a:r>
              <a:rPr lang="id-ID" sz="28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id-ID" sz="2800" dirty="0">
                <a:latin typeface="Consolas" pitchFamily="49" charset="0"/>
                <a:cs typeface="Consolas" pitchFamily="49" charset="0"/>
              </a:rPr>
              <a:t>= require</a:t>
            </a:r>
            <a:r>
              <a:rPr lang="id-ID" sz="2800" dirty="0" smtClean="0">
                <a:latin typeface="Consolas" pitchFamily="49" charset="0"/>
                <a:cs typeface="Consolas" pitchFamily="49" charset="0"/>
              </a:rPr>
              <a:t>(</a:t>
            </a:r>
            <a:r>
              <a:rPr lang="id-ID" sz="2800" b="1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'</a:t>
            </a:r>
            <a:r>
              <a:rPr lang="en-US" sz="2800" b="1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colors</a:t>
            </a:r>
            <a:r>
              <a:rPr lang="id-ID" sz="2800" b="1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'</a:t>
            </a:r>
            <a:r>
              <a:rPr lang="id-ID" sz="2800" dirty="0" smtClean="0">
                <a:latin typeface="Consolas" pitchFamily="49" charset="0"/>
                <a:cs typeface="Consolas" pitchFamily="49" charset="0"/>
              </a:rPr>
              <a:t>);</a:t>
            </a:r>
            <a:r>
              <a:rPr lang="id-ID" sz="2800" dirty="0">
                <a:latin typeface="Consolas" pitchFamily="49" charset="0"/>
                <a:cs typeface="Consolas" pitchFamily="49" charset="0"/>
              </a:rPr>
              <a:t/>
            </a:r>
            <a:br>
              <a:rPr lang="id-ID" sz="2800" dirty="0">
                <a:latin typeface="Consolas" pitchFamily="49" charset="0"/>
                <a:cs typeface="Consolas" pitchFamily="49" charset="0"/>
              </a:rPr>
            </a:br>
            <a:r>
              <a:rPr lang="en-US" sz="2800" dirty="0">
                <a:latin typeface="Consolas" pitchFamily="49" charset="0"/>
                <a:cs typeface="Consolas" pitchFamily="49" charset="0"/>
              </a:rPr>
              <a:t>console.log('</a:t>
            </a:r>
            <a:r>
              <a:rPr lang="en-US" sz="2800" dirty="0" err="1">
                <a:latin typeface="Consolas" pitchFamily="49" charset="0"/>
                <a:cs typeface="Consolas" pitchFamily="49" charset="0"/>
              </a:rPr>
              <a:t>Hello'</a:t>
            </a:r>
            <a:r>
              <a:rPr lang="en-US" sz="2800" dirty="0" err="1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.red</a:t>
            </a:r>
            <a:r>
              <a:rPr lang="en-US" sz="2800" dirty="0">
                <a:latin typeface="Consolas" pitchFamily="49" charset="0"/>
                <a:cs typeface="Consolas" pitchFamily="49" charset="0"/>
              </a:rPr>
              <a:t>);</a:t>
            </a:r>
          </a:p>
          <a:p>
            <a:r>
              <a:rPr lang="en-US" sz="2800" dirty="0">
                <a:latin typeface="Consolas" pitchFamily="49" charset="0"/>
                <a:cs typeface="Consolas" pitchFamily="49" charset="0"/>
              </a:rPr>
              <a:t>console.log('</a:t>
            </a:r>
            <a:r>
              <a:rPr lang="en-US" sz="2800" dirty="0" err="1">
                <a:latin typeface="Consolas" pitchFamily="49" charset="0"/>
                <a:cs typeface="Consolas" pitchFamily="49" charset="0"/>
              </a:rPr>
              <a:t>Hello'</a:t>
            </a:r>
            <a:r>
              <a:rPr lang="en-US" sz="2800" dirty="0" err="1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.rainbow</a:t>
            </a:r>
            <a:r>
              <a:rPr lang="en-US" sz="2800" dirty="0">
                <a:latin typeface="Consolas" pitchFamily="49" charset="0"/>
                <a:cs typeface="Consolas" pitchFamily="49" charset="0"/>
              </a:rPr>
              <a:t>);</a:t>
            </a:r>
          </a:p>
          <a:p>
            <a:r>
              <a:rPr lang="en-US" sz="2800" dirty="0">
                <a:latin typeface="Consolas" pitchFamily="49" charset="0"/>
                <a:cs typeface="Consolas" pitchFamily="49" charset="0"/>
              </a:rPr>
              <a:t>console.log('</a:t>
            </a:r>
            <a:r>
              <a:rPr lang="en-US" sz="2800" dirty="0" err="1">
                <a:latin typeface="Consolas" pitchFamily="49" charset="0"/>
                <a:cs typeface="Consolas" pitchFamily="49" charset="0"/>
              </a:rPr>
              <a:t>Hello'</a:t>
            </a:r>
            <a:r>
              <a:rPr lang="en-US" sz="2800" dirty="0" err="1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.trap</a:t>
            </a:r>
            <a:r>
              <a:rPr lang="en-US" sz="2800" dirty="0">
                <a:latin typeface="Consolas" pitchFamily="49" charset="0"/>
                <a:cs typeface="Consolas" pitchFamily="49" charset="0"/>
              </a:rPr>
              <a:t>);</a:t>
            </a:r>
          </a:p>
          <a:p>
            <a:r>
              <a:rPr lang="en-US" sz="2800" dirty="0">
                <a:latin typeface="Consolas" pitchFamily="49" charset="0"/>
                <a:cs typeface="Consolas" pitchFamily="49" charset="0"/>
              </a:rPr>
              <a:t>console.log('Hello'</a:t>
            </a:r>
            <a:r>
              <a:rPr lang="en-US" sz="2800" dirty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.</a:t>
            </a:r>
            <a:r>
              <a:rPr lang="en-US" sz="2800" dirty="0" err="1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bgYellow.black</a:t>
            </a:r>
            <a:r>
              <a:rPr lang="en-US" sz="2800" dirty="0">
                <a:latin typeface="Consolas" pitchFamily="49" charset="0"/>
                <a:cs typeface="Consolas" pitchFamily="49" charset="0"/>
              </a:rPr>
              <a:t>);</a:t>
            </a:r>
          </a:p>
          <a:p>
            <a:r>
              <a:rPr lang="en-US" sz="2800" dirty="0">
                <a:latin typeface="Consolas" pitchFamily="49" charset="0"/>
                <a:cs typeface="Consolas" pitchFamily="49" charset="0"/>
              </a:rPr>
              <a:t>console.log('Hello'</a:t>
            </a:r>
            <a:r>
              <a:rPr lang="en-US" sz="2800" dirty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.</a:t>
            </a:r>
            <a:r>
              <a:rPr lang="en-US" sz="2800" dirty="0" err="1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america</a:t>
            </a:r>
            <a:r>
              <a:rPr lang="en-US" sz="2800" dirty="0">
                <a:latin typeface="Consolas" pitchFamily="49" charset="0"/>
                <a:cs typeface="Consolas" pitchFamily="49" charset="0"/>
              </a:rPr>
              <a:t>); 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6132791" y="-1"/>
            <a:ext cx="3011209" cy="126124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r>
              <a:rPr lang="en-US" sz="4400" b="1" dirty="0" smtClean="0">
                <a:solidFill>
                  <a:srgbClr val="009696"/>
                </a:solidFill>
              </a:rPr>
              <a:t>Colors</a:t>
            </a:r>
            <a:endParaRPr lang="id-ID" sz="4400" b="1" dirty="0" smtClean="0">
              <a:solidFill>
                <a:srgbClr val="009696"/>
              </a:solidFill>
            </a:endParaRPr>
          </a:p>
          <a:p>
            <a:r>
              <a:rPr lang="id-ID" sz="2800" b="1" i="1" dirty="0" smtClean="0">
                <a:solidFill>
                  <a:srgbClr val="009696"/>
                </a:solidFill>
              </a:rPr>
              <a:t>#</a:t>
            </a:r>
            <a:r>
              <a:rPr lang="en-US" sz="2800" b="1" i="1" dirty="0" smtClean="0">
                <a:solidFill>
                  <a:srgbClr val="009696"/>
                </a:solidFill>
              </a:rPr>
              <a:t>4 New Way</a:t>
            </a:r>
            <a:endParaRPr lang="en-US" b="1" i="1" dirty="0">
              <a:solidFill>
                <a:srgbClr val="009696"/>
              </a:solidFill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77" t="75000" r="56137" b="1508"/>
          <a:stretch/>
        </p:blipFill>
        <p:spPr bwMode="auto">
          <a:xfrm>
            <a:off x="1142999" y="4128275"/>
            <a:ext cx="4374932" cy="2319451"/>
          </a:xfrm>
          <a:prstGeom prst="rect">
            <a:avLst/>
          </a:prstGeom>
          <a:noFill/>
          <a:ln>
            <a:noFill/>
          </a:ln>
          <a:effectLst>
            <a:glow rad="228600">
              <a:schemeClr val="accent2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1405846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819810" y="691074"/>
            <a:ext cx="7740870" cy="53287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endParaRPr lang="en-US" sz="3200" b="1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349056" y="299545"/>
            <a:ext cx="6164325" cy="155410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pPr algn="ctr"/>
            <a:r>
              <a:rPr lang="en-US" sz="6000" b="1" dirty="0" smtClean="0">
                <a:solidFill>
                  <a:srgbClr val="009696"/>
                </a:solidFill>
              </a:rPr>
              <a:t>Slug</a:t>
            </a:r>
            <a:endParaRPr lang="en-US" sz="4800" b="1" i="1" dirty="0">
              <a:solidFill>
                <a:srgbClr val="009696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662154" y="2033752"/>
            <a:ext cx="7945811" cy="457200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r>
              <a:rPr lang="en-US" sz="2600" dirty="0" smtClean="0"/>
              <a:t>It </a:t>
            </a:r>
            <a:r>
              <a:rPr lang="en-US" sz="2600" dirty="0" err="1" smtClean="0"/>
              <a:t>slugifies</a:t>
            </a:r>
            <a:r>
              <a:rPr lang="en-US" sz="2600" dirty="0" smtClean="0"/>
              <a:t> </a:t>
            </a:r>
            <a:r>
              <a:rPr lang="en-US" sz="2600" dirty="0"/>
              <a:t>every string, even when it contains </a:t>
            </a:r>
            <a:r>
              <a:rPr lang="en-US" sz="2600" dirty="0" err="1" smtClean="0"/>
              <a:t>unicode</a:t>
            </a:r>
            <a:r>
              <a:rPr lang="en-US" sz="2600" dirty="0" smtClean="0"/>
              <a:t>! For short: make </a:t>
            </a:r>
            <a:r>
              <a:rPr lang="en-US" sz="2600" dirty="0"/>
              <a:t>strings </a:t>
            </a:r>
            <a:r>
              <a:rPr lang="en-US" sz="2600" dirty="0" err="1"/>
              <a:t>url</a:t>
            </a:r>
            <a:r>
              <a:rPr lang="en-US" sz="2600" dirty="0"/>
              <a:t>-safe</a:t>
            </a:r>
            <a:r>
              <a:rPr lang="en-US" sz="2600" dirty="0" smtClean="0"/>
              <a:t>.</a:t>
            </a:r>
          </a:p>
          <a:p>
            <a:endParaRPr lang="id-ID" sz="2600" dirty="0"/>
          </a:p>
          <a:p>
            <a:pPr marL="342900" indent="-342900">
              <a:buBlip>
                <a:blip r:embed="rId2"/>
              </a:buBlip>
            </a:pPr>
            <a:r>
              <a:rPr lang="id-ID" sz="2600" b="1" dirty="0" smtClean="0"/>
              <a:t>Install </a:t>
            </a:r>
            <a:r>
              <a:rPr lang="en-US" sz="2600" b="1" dirty="0" smtClean="0"/>
              <a:t>slug</a:t>
            </a:r>
            <a:endParaRPr lang="id-ID" sz="2600" dirty="0"/>
          </a:p>
          <a:p>
            <a:r>
              <a:rPr lang="id-ID" sz="2600" b="1" dirty="0" smtClean="0">
                <a:solidFill>
                  <a:srgbClr val="FF0000"/>
                </a:solidFill>
              </a:rPr>
              <a:t>    npm install </a:t>
            </a:r>
            <a:r>
              <a:rPr lang="en-US" sz="2600" b="1" dirty="0" smtClean="0">
                <a:solidFill>
                  <a:srgbClr val="FF0000"/>
                </a:solidFill>
              </a:rPr>
              <a:t>slug</a:t>
            </a:r>
            <a:endParaRPr lang="id-ID" sz="2600" b="1" dirty="0" smtClean="0">
              <a:solidFill>
                <a:srgbClr val="FF0000"/>
              </a:solidFill>
            </a:endParaRPr>
          </a:p>
          <a:p>
            <a:pPr marL="342900" indent="-342900">
              <a:buBlip>
                <a:blip r:embed="rId2"/>
              </a:buBlip>
            </a:pPr>
            <a:endParaRPr lang="id-ID" sz="2600" b="1" dirty="0" smtClean="0"/>
          </a:p>
          <a:p>
            <a:pPr marL="342900" indent="-342900">
              <a:buBlip>
                <a:blip r:embed="rId2"/>
              </a:buBlip>
            </a:pPr>
            <a:r>
              <a:rPr lang="id-ID" sz="2600" b="1" dirty="0" smtClean="0"/>
              <a:t>Install </a:t>
            </a:r>
            <a:r>
              <a:rPr lang="en-US" sz="2600" b="1" dirty="0" smtClean="0"/>
              <a:t>it</a:t>
            </a:r>
            <a:r>
              <a:rPr lang="id-ID" sz="2600" b="1" dirty="0" smtClean="0"/>
              <a:t> &amp; </a:t>
            </a:r>
            <a:r>
              <a:rPr lang="id-ID" sz="2600" b="1" dirty="0"/>
              <a:t>update </a:t>
            </a:r>
            <a:r>
              <a:rPr lang="id-ID" sz="2600" b="1" dirty="0" smtClean="0"/>
              <a:t>package.json</a:t>
            </a:r>
            <a:endParaRPr lang="id-ID" sz="2600" b="1" dirty="0"/>
          </a:p>
          <a:p>
            <a:r>
              <a:rPr lang="id-ID" sz="2600" b="1" dirty="0">
                <a:solidFill>
                  <a:srgbClr val="FF0000"/>
                </a:solidFill>
              </a:rPr>
              <a:t> </a:t>
            </a:r>
            <a:r>
              <a:rPr lang="id-ID" sz="2600" b="1" dirty="0" smtClean="0">
                <a:solidFill>
                  <a:srgbClr val="FF0000"/>
                </a:solidFill>
              </a:rPr>
              <a:t>   </a:t>
            </a:r>
            <a:r>
              <a:rPr lang="en-US" sz="2600" b="1" dirty="0" err="1" smtClean="0">
                <a:solidFill>
                  <a:srgbClr val="FF0000"/>
                </a:solidFill>
              </a:rPr>
              <a:t>npm</a:t>
            </a:r>
            <a:r>
              <a:rPr lang="en-US" sz="2600" b="1" dirty="0" smtClean="0">
                <a:solidFill>
                  <a:srgbClr val="FF0000"/>
                </a:solidFill>
              </a:rPr>
              <a:t> </a:t>
            </a:r>
            <a:r>
              <a:rPr lang="en-US" sz="2600" b="1" dirty="0">
                <a:solidFill>
                  <a:srgbClr val="FF0000"/>
                </a:solidFill>
              </a:rPr>
              <a:t>install </a:t>
            </a:r>
            <a:r>
              <a:rPr lang="en-US" sz="2600" b="1" dirty="0" smtClean="0">
                <a:solidFill>
                  <a:srgbClr val="FF0000"/>
                </a:solidFill>
              </a:rPr>
              <a:t>slug </a:t>
            </a:r>
            <a:r>
              <a:rPr lang="id-ID" sz="2600" b="1" dirty="0" smtClean="0">
                <a:solidFill>
                  <a:srgbClr val="FF0000"/>
                </a:solidFill>
              </a:rPr>
              <a:t>--</a:t>
            </a:r>
            <a:r>
              <a:rPr lang="en-US" sz="2600" b="1" dirty="0" smtClean="0">
                <a:solidFill>
                  <a:srgbClr val="FF0000"/>
                </a:solidFill>
              </a:rPr>
              <a:t>save</a:t>
            </a:r>
            <a:endParaRPr lang="en-US" sz="2600" b="1" dirty="0"/>
          </a:p>
        </p:txBody>
      </p:sp>
    </p:spTree>
    <p:extLst>
      <p:ext uri="{BB962C8B-B14F-4D97-AF65-F5344CB8AC3E}">
        <p14:creationId xmlns:p14="http://schemas.microsoft.com/office/powerpoint/2010/main" val="81445861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819810" y="691074"/>
            <a:ext cx="7740870" cy="53287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endParaRPr lang="en-US" sz="3200" b="1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6858000" y="0"/>
            <a:ext cx="2380596" cy="140312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r>
              <a:rPr lang="en-US" sz="4400" b="1" dirty="0" smtClean="0">
                <a:solidFill>
                  <a:srgbClr val="009696"/>
                </a:solidFill>
              </a:rPr>
              <a:t>Slug</a:t>
            </a:r>
            <a:endParaRPr lang="id-ID" sz="4400" b="1" dirty="0" smtClean="0">
              <a:solidFill>
                <a:srgbClr val="009696"/>
              </a:solidFill>
            </a:endParaRPr>
          </a:p>
          <a:p>
            <a:r>
              <a:rPr lang="id-ID" sz="2800" b="1" i="1" dirty="0" smtClean="0">
                <a:solidFill>
                  <a:srgbClr val="009696"/>
                </a:solidFill>
              </a:rPr>
              <a:t>#1 </a:t>
            </a:r>
            <a:r>
              <a:rPr lang="en-US" sz="2800" b="1" i="1" dirty="0" smtClean="0">
                <a:solidFill>
                  <a:srgbClr val="009696"/>
                </a:solidFill>
              </a:rPr>
              <a:t> Slug</a:t>
            </a:r>
            <a:endParaRPr lang="en-US" b="1" i="1" dirty="0">
              <a:solidFill>
                <a:srgbClr val="009696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725199" y="1340064"/>
            <a:ext cx="8344582" cy="45851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r>
              <a:rPr lang="en-US" sz="3200" dirty="0" err="1">
                <a:latin typeface="Consolas" pitchFamily="49" charset="0"/>
                <a:cs typeface="Consolas" pitchFamily="49" charset="0"/>
              </a:rPr>
              <a:t>var</a:t>
            </a:r>
            <a:r>
              <a:rPr lang="en-US" sz="32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3200" b="1" dirty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slug</a:t>
            </a:r>
            <a:r>
              <a:rPr lang="en-US" sz="3200" dirty="0">
                <a:latin typeface="Consolas" pitchFamily="49" charset="0"/>
                <a:cs typeface="Consolas" pitchFamily="49" charset="0"/>
              </a:rPr>
              <a:t> = require(</a:t>
            </a:r>
            <a:r>
              <a:rPr lang="en-US" sz="3200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'slug'</a:t>
            </a:r>
            <a:r>
              <a:rPr lang="en-US" sz="3200" dirty="0">
                <a:latin typeface="Consolas" pitchFamily="49" charset="0"/>
                <a:cs typeface="Consolas" pitchFamily="49" charset="0"/>
              </a:rPr>
              <a:t>);</a:t>
            </a:r>
          </a:p>
          <a:p>
            <a:r>
              <a:rPr lang="en-US" sz="3200" dirty="0">
                <a:latin typeface="Consolas" pitchFamily="49" charset="0"/>
                <a:cs typeface="Consolas" pitchFamily="49" charset="0"/>
              </a:rPr>
              <a:t/>
            </a:r>
            <a:br>
              <a:rPr lang="en-US" sz="3200" dirty="0">
                <a:latin typeface="Consolas" pitchFamily="49" charset="0"/>
                <a:cs typeface="Consolas" pitchFamily="49" charset="0"/>
              </a:rPr>
            </a:br>
            <a:r>
              <a:rPr lang="en-US" sz="3200" dirty="0" err="1">
                <a:latin typeface="Consolas" pitchFamily="49" charset="0"/>
                <a:cs typeface="Consolas" pitchFamily="49" charset="0"/>
              </a:rPr>
              <a:t>var</a:t>
            </a:r>
            <a:r>
              <a:rPr lang="en-US" sz="32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3200" dirty="0" err="1">
                <a:latin typeface="Consolas" pitchFamily="49" charset="0"/>
                <a:cs typeface="Consolas" pitchFamily="49" charset="0"/>
              </a:rPr>
              <a:t>satu</a:t>
            </a:r>
            <a:r>
              <a:rPr lang="en-US" sz="3200" dirty="0">
                <a:latin typeface="Consolas" pitchFamily="49" charset="0"/>
                <a:cs typeface="Consolas" pitchFamily="49" charset="0"/>
              </a:rPr>
              <a:t> = </a:t>
            </a:r>
            <a:r>
              <a:rPr lang="en-US" sz="3200" b="1" dirty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slug</a:t>
            </a:r>
            <a:r>
              <a:rPr lang="en-US" sz="3200" dirty="0">
                <a:latin typeface="Consolas" pitchFamily="49" charset="0"/>
                <a:cs typeface="Consolas" pitchFamily="49" charset="0"/>
              </a:rPr>
              <a:t>('</a:t>
            </a:r>
            <a:r>
              <a:rPr lang="en-US" sz="3200" b="1" dirty="0" err="1">
                <a:latin typeface="Consolas" pitchFamily="49" charset="0"/>
                <a:cs typeface="Consolas" pitchFamily="49" charset="0"/>
              </a:rPr>
              <a:t>NodeJS</a:t>
            </a:r>
            <a:r>
              <a:rPr lang="en-US" sz="3200" b="1" dirty="0">
                <a:latin typeface="Consolas" pitchFamily="49" charset="0"/>
                <a:cs typeface="Consolas" pitchFamily="49" charset="0"/>
              </a:rPr>
              <a:t> ♥ is ☢</a:t>
            </a:r>
            <a:r>
              <a:rPr lang="en-US" sz="3200" dirty="0">
                <a:latin typeface="Consolas" pitchFamily="49" charset="0"/>
                <a:cs typeface="Consolas" pitchFamily="49" charset="0"/>
              </a:rPr>
              <a:t>');</a:t>
            </a:r>
          </a:p>
          <a:p>
            <a:r>
              <a:rPr lang="en-US" sz="3200" dirty="0" err="1">
                <a:latin typeface="Consolas" pitchFamily="49" charset="0"/>
                <a:cs typeface="Consolas" pitchFamily="49" charset="0"/>
              </a:rPr>
              <a:t>var</a:t>
            </a:r>
            <a:r>
              <a:rPr lang="en-US" sz="32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3200" dirty="0" err="1">
                <a:latin typeface="Consolas" pitchFamily="49" charset="0"/>
                <a:cs typeface="Consolas" pitchFamily="49" charset="0"/>
              </a:rPr>
              <a:t>dua</a:t>
            </a:r>
            <a:r>
              <a:rPr lang="en-US" sz="3200" dirty="0">
                <a:latin typeface="Consolas" pitchFamily="49" charset="0"/>
                <a:cs typeface="Consolas" pitchFamily="49" charset="0"/>
              </a:rPr>
              <a:t> = </a:t>
            </a:r>
            <a:r>
              <a:rPr lang="en-US" sz="3200" b="1" dirty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slug</a:t>
            </a:r>
            <a:r>
              <a:rPr lang="en-US" sz="3200" dirty="0">
                <a:latin typeface="Consolas" pitchFamily="49" charset="0"/>
                <a:cs typeface="Consolas" pitchFamily="49" charset="0"/>
              </a:rPr>
              <a:t>('</a:t>
            </a:r>
            <a:r>
              <a:rPr lang="en-US" sz="3200" b="1" dirty="0">
                <a:latin typeface="Consolas" pitchFamily="49" charset="0"/>
                <a:cs typeface="Consolas" pitchFamily="49" charset="0"/>
              </a:rPr>
              <a:t>I &lt;3 </a:t>
            </a:r>
            <a:r>
              <a:rPr lang="en-US" sz="3200" b="1" dirty="0" err="1">
                <a:latin typeface="Consolas" pitchFamily="49" charset="0"/>
                <a:cs typeface="Consolas" pitchFamily="49" charset="0"/>
              </a:rPr>
              <a:t>NodeJS</a:t>
            </a:r>
            <a:r>
              <a:rPr lang="en-US" sz="3200" dirty="0">
                <a:latin typeface="Consolas" pitchFamily="49" charset="0"/>
                <a:cs typeface="Consolas" pitchFamily="49" charset="0"/>
              </a:rPr>
              <a:t>');</a:t>
            </a:r>
          </a:p>
          <a:p>
            <a:r>
              <a:rPr lang="en-US" sz="3200" dirty="0">
                <a:latin typeface="Consolas" pitchFamily="49" charset="0"/>
                <a:cs typeface="Consolas" pitchFamily="49" charset="0"/>
              </a:rPr>
              <a:t/>
            </a:r>
            <a:br>
              <a:rPr lang="en-US" sz="3200" dirty="0">
                <a:latin typeface="Consolas" pitchFamily="49" charset="0"/>
                <a:cs typeface="Consolas" pitchFamily="49" charset="0"/>
              </a:rPr>
            </a:br>
            <a:r>
              <a:rPr lang="en-US" sz="3200" dirty="0">
                <a:latin typeface="Consolas" pitchFamily="49" charset="0"/>
                <a:cs typeface="Consolas" pitchFamily="49" charset="0"/>
              </a:rPr>
              <a:t>console.log(</a:t>
            </a:r>
            <a:r>
              <a:rPr lang="en-US" sz="3200" dirty="0" err="1">
                <a:latin typeface="Consolas" pitchFamily="49" charset="0"/>
                <a:cs typeface="Consolas" pitchFamily="49" charset="0"/>
              </a:rPr>
              <a:t>satu</a:t>
            </a:r>
            <a:r>
              <a:rPr lang="en-US" sz="3200" dirty="0">
                <a:latin typeface="Consolas" pitchFamily="49" charset="0"/>
                <a:cs typeface="Consolas" pitchFamily="49" charset="0"/>
              </a:rPr>
              <a:t>)</a:t>
            </a:r>
          </a:p>
          <a:p>
            <a:r>
              <a:rPr lang="en-US" sz="3200" dirty="0">
                <a:latin typeface="Consolas" pitchFamily="49" charset="0"/>
                <a:cs typeface="Consolas" pitchFamily="49" charset="0"/>
              </a:rPr>
              <a:t>console.log(</a:t>
            </a:r>
            <a:r>
              <a:rPr lang="en-US" sz="3200" dirty="0" err="1">
                <a:latin typeface="Consolas" pitchFamily="49" charset="0"/>
                <a:cs typeface="Consolas" pitchFamily="49" charset="0"/>
              </a:rPr>
              <a:t>dua</a:t>
            </a:r>
            <a:r>
              <a:rPr lang="en-US" sz="3200" dirty="0" smtClean="0">
                <a:latin typeface="Consolas" pitchFamily="49" charset="0"/>
                <a:cs typeface="Consolas" pitchFamily="49" charset="0"/>
              </a:rPr>
              <a:t>)</a:t>
            </a:r>
            <a:endParaRPr lang="en-US" sz="3200" dirty="0"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520072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819810" y="691074"/>
            <a:ext cx="7740870" cy="53287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endParaRPr lang="en-US" sz="3200" b="1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18364" y="177420"/>
            <a:ext cx="8499967" cy="20608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pPr algn="r"/>
            <a:r>
              <a:rPr lang="id-ID" b="1" dirty="0" smtClean="0">
                <a:solidFill>
                  <a:srgbClr val="009696"/>
                </a:solidFill>
              </a:rPr>
              <a:t>Node Package Manager</a:t>
            </a:r>
          </a:p>
          <a:p>
            <a:pPr algn="ctr"/>
            <a:endParaRPr lang="id-ID" sz="2400" b="1" dirty="0">
              <a:solidFill>
                <a:srgbClr val="009696"/>
              </a:solidFill>
            </a:endParaRPr>
          </a:p>
          <a:p>
            <a:pPr algn="ctr"/>
            <a:r>
              <a:rPr lang="id-ID" sz="2000" dirty="0" smtClean="0"/>
              <a:t>NPM is the package manager for JavaScript. Basically it’s just a bunch of tools which will help the developers to use 3rd party packages/modules, for building their application easily.</a:t>
            </a:r>
            <a:endParaRPr lang="en-US" sz="20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34" r="1126" b="28232"/>
          <a:stretch/>
        </p:blipFill>
        <p:spPr bwMode="auto">
          <a:xfrm>
            <a:off x="7498" y="2355187"/>
            <a:ext cx="9136502" cy="3414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218364" y="5770179"/>
            <a:ext cx="5851360" cy="108782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pPr algn="ctr"/>
            <a:r>
              <a:rPr lang="id-ID" sz="3200" b="1" i="1" dirty="0" smtClean="0">
                <a:solidFill>
                  <a:srgbClr val="009696"/>
                </a:solidFill>
              </a:rPr>
              <a:t>npmjs.com</a:t>
            </a:r>
            <a:endParaRPr lang="en-US" sz="2000" b="1" i="1" dirty="0"/>
          </a:p>
        </p:txBody>
      </p:sp>
      <p:pic>
        <p:nvPicPr>
          <p:cNvPr id="2" name="Picture 2" descr="C:\Users\Windows 7\Videos\npm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917" y="-314907"/>
            <a:ext cx="1862685" cy="1862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967882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6858000" y="0"/>
            <a:ext cx="2380596" cy="140312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r>
              <a:rPr lang="en-US" sz="4400" b="1" dirty="0" smtClean="0">
                <a:solidFill>
                  <a:srgbClr val="009696"/>
                </a:solidFill>
              </a:rPr>
              <a:t>Slug</a:t>
            </a:r>
            <a:endParaRPr lang="id-ID" sz="4400" b="1" dirty="0" smtClean="0">
              <a:solidFill>
                <a:srgbClr val="009696"/>
              </a:solidFill>
            </a:endParaRPr>
          </a:p>
          <a:p>
            <a:r>
              <a:rPr lang="id-ID" sz="2800" b="1" i="1" dirty="0" smtClean="0">
                <a:solidFill>
                  <a:srgbClr val="009696"/>
                </a:solidFill>
              </a:rPr>
              <a:t>#</a:t>
            </a:r>
            <a:r>
              <a:rPr lang="en-US" sz="2800" b="1" i="1" dirty="0" smtClean="0">
                <a:solidFill>
                  <a:srgbClr val="009696"/>
                </a:solidFill>
              </a:rPr>
              <a:t>2</a:t>
            </a:r>
            <a:r>
              <a:rPr lang="id-ID" sz="2800" b="1" i="1" dirty="0" smtClean="0">
                <a:solidFill>
                  <a:srgbClr val="009696"/>
                </a:solidFill>
              </a:rPr>
              <a:t> </a:t>
            </a:r>
            <a:r>
              <a:rPr lang="en-US" sz="2800" b="1" i="1" dirty="0" smtClean="0">
                <a:solidFill>
                  <a:srgbClr val="009696"/>
                </a:solidFill>
              </a:rPr>
              <a:t> Edit</a:t>
            </a:r>
            <a:endParaRPr lang="en-US" b="1" i="1" dirty="0">
              <a:solidFill>
                <a:srgbClr val="009696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740965" y="1327972"/>
            <a:ext cx="8344582" cy="45851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r>
              <a:rPr lang="en-US" sz="3000" dirty="0" err="1">
                <a:latin typeface="Consolas" pitchFamily="49" charset="0"/>
                <a:cs typeface="Consolas" pitchFamily="49" charset="0"/>
              </a:rPr>
              <a:t>var</a:t>
            </a:r>
            <a:r>
              <a:rPr lang="en-US" sz="30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3000" b="1" dirty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slug</a:t>
            </a:r>
            <a:r>
              <a:rPr lang="en-US" sz="3000" dirty="0">
                <a:latin typeface="Consolas" pitchFamily="49" charset="0"/>
                <a:cs typeface="Consolas" pitchFamily="49" charset="0"/>
              </a:rPr>
              <a:t> = require(</a:t>
            </a:r>
            <a:r>
              <a:rPr lang="en-US" sz="3000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'slug'</a:t>
            </a:r>
            <a:r>
              <a:rPr lang="en-US" sz="3000" dirty="0">
                <a:latin typeface="Consolas" pitchFamily="49" charset="0"/>
                <a:cs typeface="Consolas" pitchFamily="49" charset="0"/>
              </a:rPr>
              <a:t>);</a:t>
            </a:r>
          </a:p>
          <a:p>
            <a:r>
              <a:rPr lang="en-US" sz="3000" dirty="0">
                <a:latin typeface="Consolas" pitchFamily="49" charset="0"/>
                <a:cs typeface="Consolas" pitchFamily="49" charset="0"/>
              </a:rPr>
              <a:t/>
            </a:r>
            <a:br>
              <a:rPr lang="en-US" sz="3000" dirty="0">
                <a:latin typeface="Consolas" pitchFamily="49" charset="0"/>
                <a:cs typeface="Consolas" pitchFamily="49" charset="0"/>
              </a:rPr>
            </a:br>
            <a:r>
              <a:rPr lang="en-US" sz="3000" b="1" dirty="0" err="1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slug</a:t>
            </a:r>
            <a:r>
              <a:rPr lang="en-US" sz="3000" dirty="0" err="1">
                <a:latin typeface="Consolas" pitchFamily="49" charset="0"/>
                <a:cs typeface="Consolas" pitchFamily="49" charset="0"/>
              </a:rPr>
              <a:t>.charmap</a:t>
            </a:r>
            <a:r>
              <a:rPr lang="en-US" sz="3000" dirty="0">
                <a:latin typeface="Consolas" pitchFamily="49" charset="0"/>
                <a:cs typeface="Consolas" pitchFamily="49" charset="0"/>
              </a:rPr>
              <a:t>['♥'] = </a:t>
            </a:r>
            <a:r>
              <a:rPr lang="en-US" sz="3000" dirty="0" smtClean="0">
                <a:latin typeface="Consolas" pitchFamily="49" charset="0"/>
                <a:cs typeface="Consolas" pitchFamily="49" charset="0"/>
              </a:rPr>
              <a:t>'</a:t>
            </a:r>
            <a:r>
              <a:rPr lang="en-US" sz="3000" b="1" i="1" dirty="0" smtClean="0">
                <a:latin typeface="Consolas" pitchFamily="49" charset="0"/>
                <a:cs typeface="Consolas" pitchFamily="49" charset="0"/>
              </a:rPr>
              <a:t>am crazy of</a:t>
            </a:r>
            <a:r>
              <a:rPr lang="en-US" sz="3000" dirty="0" smtClean="0">
                <a:latin typeface="Consolas" pitchFamily="49" charset="0"/>
                <a:cs typeface="Consolas" pitchFamily="49" charset="0"/>
              </a:rPr>
              <a:t>'</a:t>
            </a:r>
            <a:endParaRPr lang="en-US" sz="3000" dirty="0">
              <a:latin typeface="Consolas" pitchFamily="49" charset="0"/>
              <a:cs typeface="Consolas" pitchFamily="49" charset="0"/>
            </a:endParaRPr>
          </a:p>
          <a:p>
            <a:endParaRPr lang="en-US" sz="3000" dirty="0" smtClean="0">
              <a:latin typeface="Consolas" pitchFamily="49" charset="0"/>
              <a:cs typeface="Consolas" pitchFamily="49" charset="0"/>
            </a:endParaRPr>
          </a:p>
          <a:p>
            <a:r>
              <a:rPr lang="en-US" sz="3000" dirty="0" err="1" smtClean="0">
                <a:latin typeface="Consolas" pitchFamily="49" charset="0"/>
                <a:cs typeface="Consolas" pitchFamily="49" charset="0"/>
              </a:rPr>
              <a:t>var</a:t>
            </a:r>
            <a:r>
              <a:rPr lang="en-US" sz="30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3000" dirty="0" err="1">
                <a:latin typeface="Consolas" pitchFamily="49" charset="0"/>
                <a:cs typeface="Consolas" pitchFamily="49" charset="0"/>
              </a:rPr>
              <a:t>tiga</a:t>
            </a:r>
            <a:r>
              <a:rPr lang="en-US" sz="3000" dirty="0">
                <a:latin typeface="Consolas" pitchFamily="49" charset="0"/>
                <a:cs typeface="Consolas" pitchFamily="49" charset="0"/>
              </a:rPr>
              <a:t> = </a:t>
            </a:r>
            <a:r>
              <a:rPr lang="en-US" sz="3000" b="1" dirty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slug</a:t>
            </a:r>
            <a:r>
              <a:rPr lang="en-US" sz="3000" dirty="0">
                <a:latin typeface="Consolas" pitchFamily="49" charset="0"/>
                <a:cs typeface="Consolas" pitchFamily="49" charset="0"/>
              </a:rPr>
              <a:t>('</a:t>
            </a:r>
            <a:r>
              <a:rPr lang="en-US" sz="3000" b="1" i="1" dirty="0" err="1">
                <a:latin typeface="Consolas" pitchFamily="49" charset="0"/>
                <a:cs typeface="Consolas" pitchFamily="49" charset="0"/>
              </a:rPr>
              <a:t>i</a:t>
            </a:r>
            <a:r>
              <a:rPr lang="en-US" sz="3000" dirty="0">
                <a:latin typeface="Consolas" pitchFamily="49" charset="0"/>
                <a:cs typeface="Consolas" pitchFamily="49" charset="0"/>
              </a:rPr>
              <a:t> ♥ </a:t>
            </a:r>
            <a:r>
              <a:rPr lang="en-US" sz="3000" b="1" i="1" dirty="0" err="1">
                <a:latin typeface="Consolas" pitchFamily="49" charset="0"/>
                <a:cs typeface="Consolas" pitchFamily="49" charset="0"/>
              </a:rPr>
              <a:t>nodejs</a:t>
            </a:r>
            <a:r>
              <a:rPr lang="en-US" sz="3000" dirty="0">
                <a:latin typeface="Consolas" pitchFamily="49" charset="0"/>
                <a:cs typeface="Consolas" pitchFamily="49" charset="0"/>
              </a:rPr>
              <a:t>', '_');</a:t>
            </a:r>
          </a:p>
          <a:p>
            <a:r>
              <a:rPr lang="en-US" sz="3000" dirty="0" err="1">
                <a:latin typeface="Consolas" pitchFamily="49" charset="0"/>
                <a:cs typeface="Consolas" pitchFamily="49" charset="0"/>
              </a:rPr>
              <a:t>var</a:t>
            </a:r>
            <a:r>
              <a:rPr lang="en-US" sz="30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3000" dirty="0" err="1">
                <a:latin typeface="Consolas" pitchFamily="49" charset="0"/>
                <a:cs typeface="Consolas" pitchFamily="49" charset="0"/>
              </a:rPr>
              <a:t>empat</a:t>
            </a:r>
            <a:r>
              <a:rPr lang="en-US" sz="3000" dirty="0">
                <a:latin typeface="Consolas" pitchFamily="49" charset="0"/>
                <a:cs typeface="Consolas" pitchFamily="49" charset="0"/>
              </a:rPr>
              <a:t> = </a:t>
            </a:r>
            <a:r>
              <a:rPr lang="en-US" sz="3000" b="1" dirty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slug</a:t>
            </a:r>
            <a:r>
              <a:rPr lang="en-US" sz="3000" dirty="0">
                <a:latin typeface="Consolas" pitchFamily="49" charset="0"/>
                <a:cs typeface="Consolas" pitchFamily="49" charset="0"/>
              </a:rPr>
              <a:t>('</a:t>
            </a:r>
            <a:r>
              <a:rPr lang="en-US" sz="3000" b="1" i="1" dirty="0">
                <a:latin typeface="Consolas" pitchFamily="49" charset="0"/>
                <a:cs typeface="Consolas" pitchFamily="49" charset="0"/>
              </a:rPr>
              <a:t>I</a:t>
            </a:r>
            <a:r>
              <a:rPr lang="en-US" sz="3000" dirty="0">
                <a:latin typeface="Consolas" pitchFamily="49" charset="0"/>
                <a:cs typeface="Consolas" pitchFamily="49" charset="0"/>
              </a:rPr>
              <a:t> ♥ </a:t>
            </a:r>
            <a:r>
              <a:rPr lang="en-US" sz="3000" b="1" i="1" dirty="0">
                <a:latin typeface="Consolas" pitchFamily="49" charset="0"/>
                <a:cs typeface="Consolas" pitchFamily="49" charset="0"/>
              </a:rPr>
              <a:t>NODEJS</a:t>
            </a:r>
            <a:r>
              <a:rPr lang="en-US" sz="3000" dirty="0">
                <a:latin typeface="Consolas" pitchFamily="49" charset="0"/>
                <a:cs typeface="Consolas" pitchFamily="49" charset="0"/>
              </a:rPr>
              <a:t>', {lowercase: false})</a:t>
            </a:r>
          </a:p>
          <a:p>
            <a:endParaRPr lang="en-US" sz="3000" dirty="0" smtClean="0">
              <a:latin typeface="Consolas" pitchFamily="49" charset="0"/>
              <a:cs typeface="Consolas" pitchFamily="49" charset="0"/>
            </a:endParaRPr>
          </a:p>
          <a:p>
            <a:r>
              <a:rPr lang="en-US" sz="3000" dirty="0" smtClean="0">
                <a:latin typeface="Consolas" pitchFamily="49" charset="0"/>
                <a:cs typeface="Consolas" pitchFamily="49" charset="0"/>
              </a:rPr>
              <a:t>console.log(</a:t>
            </a:r>
            <a:r>
              <a:rPr lang="en-US" sz="3000" dirty="0" err="1" smtClean="0">
                <a:latin typeface="Consolas" pitchFamily="49" charset="0"/>
                <a:cs typeface="Consolas" pitchFamily="49" charset="0"/>
              </a:rPr>
              <a:t>tiga</a:t>
            </a:r>
            <a:r>
              <a:rPr lang="en-US" sz="3000" dirty="0">
                <a:latin typeface="Consolas" pitchFamily="49" charset="0"/>
                <a:cs typeface="Consolas" pitchFamily="49" charset="0"/>
              </a:rPr>
              <a:t>)</a:t>
            </a:r>
          </a:p>
          <a:p>
            <a:r>
              <a:rPr lang="en-US" sz="3000" dirty="0">
                <a:latin typeface="Consolas" pitchFamily="49" charset="0"/>
                <a:cs typeface="Consolas" pitchFamily="49" charset="0"/>
              </a:rPr>
              <a:t>console.log(</a:t>
            </a:r>
            <a:r>
              <a:rPr lang="en-US" sz="3000" dirty="0" err="1">
                <a:latin typeface="Consolas" pitchFamily="49" charset="0"/>
                <a:cs typeface="Consolas" pitchFamily="49" charset="0"/>
              </a:rPr>
              <a:t>empat</a:t>
            </a:r>
            <a:r>
              <a:rPr lang="en-US" sz="3000" dirty="0">
                <a:latin typeface="Consolas" pitchFamily="49" charset="0"/>
                <a:cs typeface="Consolas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4976247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819810" y="691074"/>
            <a:ext cx="7740870" cy="53287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endParaRPr lang="en-US" sz="3200" b="1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349056" y="299545"/>
            <a:ext cx="6164325" cy="155410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pPr algn="ctr"/>
            <a:r>
              <a:rPr lang="en-US" sz="6000" b="1" dirty="0" smtClean="0">
                <a:solidFill>
                  <a:srgbClr val="009696"/>
                </a:solidFill>
              </a:rPr>
              <a:t>Moment</a:t>
            </a:r>
            <a:endParaRPr lang="en-US" sz="4800" b="1" i="1" dirty="0">
              <a:solidFill>
                <a:srgbClr val="009696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67113" y="2033752"/>
            <a:ext cx="7646270" cy="457200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r>
              <a:rPr lang="en-US" sz="2600" dirty="0" smtClean="0"/>
              <a:t>Moment is a NPM module to parse</a:t>
            </a:r>
            <a:r>
              <a:rPr lang="en-US" sz="2600" dirty="0"/>
              <a:t>, validate, manipulate, and display dates and times in JavaScript</a:t>
            </a:r>
            <a:r>
              <a:rPr lang="en-US" sz="2600" dirty="0" smtClean="0"/>
              <a:t>. </a:t>
            </a:r>
            <a:r>
              <a:rPr lang="id-ID" sz="2600" dirty="0" smtClean="0"/>
              <a:t>(</a:t>
            </a:r>
            <a:r>
              <a:rPr lang="id-ID" sz="2600" dirty="0"/>
              <a:t>see </a:t>
            </a:r>
            <a:r>
              <a:rPr lang="id-ID" sz="2600" i="1" dirty="0" smtClean="0">
                <a:solidFill>
                  <a:srgbClr val="FF0000"/>
                </a:solidFill>
              </a:rPr>
              <a:t>momentjs.com</a:t>
            </a:r>
            <a:r>
              <a:rPr lang="id-ID" sz="2600" dirty="0" smtClean="0"/>
              <a:t>)</a:t>
            </a:r>
          </a:p>
          <a:p>
            <a:endParaRPr lang="id-ID" sz="2600" dirty="0"/>
          </a:p>
          <a:p>
            <a:pPr marL="342900" indent="-342900">
              <a:buBlip>
                <a:blip r:embed="rId2"/>
              </a:buBlip>
            </a:pPr>
            <a:r>
              <a:rPr lang="id-ID" sz="2600" b="1" dirty="0" smtClean="0"/>
              <a:t>Install </a:t>
            </a:r>
            <a:r>
              <a:rPr lang="en-US" sz="2600" b="1" dirty="0" smtClean="0"/>
              <a:t>moment</a:t>
            </a:r>
            <a:endParaRPr lang="id-ID" sz="2600" dirty="0"/>
          </a:p>
          <a:p>
            <a:r>
              <a:rPr lang="id-ID" sz="2600" b="1" dirty="0" smtClean="0">
                <a:solidFill>
                  <a:srgbClr val="FF0000"/>
                </a:solidFill>
              </a:rPr>
              <a:t>    npm install </a:t>
            </a:r>
            <a:r>
              <a:rPr lang="en-US" sz="2600" b="1" dirty="0" smtClean="0">
                <a:solidFill>
                  <a:srgbClr val="FF0000"/>
                </a:solidFill>
              </a:rPr>
              <a:t>moment</a:t>
            </a:r>
            <a:endParaRPr lang="id-ID" sz="2600" b="1" dirty="0" smtClean="0">
              <a:solidFill>
                <a:srgbClr val="FF0000"/>
              </a:solidFill>
            </a:endParaRPr>
          </a:p>
          <a:p>
            <a:pPr marL="342900" indent="-342900">
              <a:buBlip>
                <a:blip r:embed="rId2"/>
              </a:buBlip>
            </a:pPr>
            <a:endParaRPr lang="id-ID" sz="2600" b="1" dirty="0" smtClean="0"/>
          </a:p>
          <a:p>
            <a:pPr marL="342900" indent="-342900">
              <a:buBlip>
                <a:blip r:embed="rId2"/>
              </a:buBlip>
            </a:pPr>
            <a:r>
              <a:rPr lang="id-ID" sz="2600" b="1" dirty="0" smtClean="0"/>
              <a:t>Install </a:t>
            </a:r>
            <a:r>
              <a:rPr lang="en-US" sz="2600" b="1" dirty="0" smtClean="0"/>
              <a:t>moment</a:t>
            </a:r>
            <a:r>
              <a:rPr lang="id-ID" sz="2600" b="1" dirty="0" smtClean="0"/>
              <a:t> &amp; </a:t>
            </a:r>
            <a:r>
              <a:rPr lang="id-ID" sz="2600" b="1" dirty="0"/>
              <a:t>update </a:t>
            </a:r>
            <a:r>
              <a:rPr lang="id-ID" sz="2600" b="1" dirty="0" smtClean="0"/>
              <a:t>package.json</a:t>
            </a:r>
            <a:endParaRPr lang="id-ID" sz="2600" b="1" dirty="0"/>
          </a:p>
          <a:p>
            <a:r>
              <a:rPr lang="id-ID" sz="2600" b="1" dirty="0">
                <a:solidFill>
                  <a:srgbClr val="FF0000"/>
                </a:solidFill>
              </a:rPr>
              <a:t> </a:t>
            </a:r>
            <a:r>
              <a:rPr lang="id-ID" sz="2600" b="1" dirty="0" smtClean="0">
                <a:solidFill>
                  <a:srgbClr val="FF0000"/>
                </a:solidFill>
              </a:rPr>
              <a:t>   </a:t>
            </a:r>
            <a:r>
              <a:rPr lang="en-US" sz="2600" b="1" dirty="0" err="1" smtClean="0">
                <a:solidFill>
                  <a:srgbClr val="FF0000"/>
                </a:solidFill>
              </a:rPr>
              <a:t>npm</a:t>
            </a:r>
            <a:r>
              <a:rPr lang="en-US" sz="2600" b="1" dirty="0" smtClean="0">
                <a:solidFill>
                  <a:srgbClr val="FF0000"/>
                </a:solidFill>
              </a:rPr>
              <a:t> </a:t>
            </a:r>
            <a:r>
              <a:rPr lang="en-US" sz="2600" b="1" dirty="0">
                <a:solidFill>
                  <a:srgbClr val="FF0000"/>
                </a:solidFill>
              </a:rPr>
              <a:t>install </a:t>
            </a:r>
            <a:r>
              <a:rPr lang="en-US" sz="2600" b="1" dirty="0" smtClean="0">
                <a:solidFill>
                  <a:srgbClr val="FF0000"/>
                </a:solidFill>
              </a:rPr>
              <a:t>moment </a:t>
            </a:r>
            <a:r>
              <a:rPr lang="id-ID" sz="2600" b="1" dirty="0" smtClean="0">
                <a:solidFill>
                  <a:srgbClr val="FF0000"/>
                </a:solidFill>
              </a:rPr>
              <a:t>--</a:t>
            </a:r>
            <a:r>
              <a:rPr lang="en-US" sz="2600" b="1" dirty="0" smtClean="0">
                <a:solidFill>
                  <a:srgbClr val="FF0000"/>
                </a:solidFill>
              </a:rPr>
              <a:t>save</a:t>
            </a:r>
            <a:endParaRPr lang="en-US" sz="2600" b="1" dirty="0"/>
          </a:p>
        </p:txBody>
      </p:sp>
      <p:pic>
        <p:nvPicPr>
          <p:cNvPr id="2" name="Picture 2" descr="C:\Users\usr\Downloads\npm\moment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07" t="20373" r="28814" b="39241"/>
          <a:stretch/>
        </p:blipFill>
        <p:spPr bwMode="auto">
          <a:xfrm>
            <a:off x="2396351" y="476499"/>
            <a:ext cx="1229708" cy="1200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231899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819810" y="691074"/>
            <a:ext cx="7740870" cy="53287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endParaRPr lang="en-US" sz="3200" b="1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6243145" y="0"/>
            <a:ext cx="2995451" cy="140312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r>
              <a:rPr lang="en-US" sz="4400" b="1" dirty="0" smtClean="0">
                <a:solidFill>
                  <a:srgbClr val="009696"/>
                </a:solidFill>
              </a:rPr>
              <a:t>Moment</a:t>
            </a:r>
            <a:endParaRPr lang="id-ID" sz="4400" b="1" dirty="0" smtClean="0">
              <a:solidFill>
                <a:srgbClr val="009696"/>
              </a:solidFill>
            </a:endParaRPr>
          </a:p>
          <a:p>
            <a:r>
              <a:rPr lang="id-ID" sz="2800" b="1" i="1" dirty="0" smtClean="0">
                <a:solidFill>
                  <a:srgbClr val="009696"/>
                </a:solidFill>
              </a:rPr>
              <a:t>#1 </a:t>
            </a:r>
            <a:r>
              <a:rPr lang="en-US" sz="2800" b="1" i="1" dirty="0" smtClean="0">
                <a:solidFill>
                  <a:srgbClr val="009696"/>
                </a:solidFill>
              </a:rPr>
              <a:t> Now</a:t>
            </a:r>
            <a:endParaRPr lang="en-US" b="1" i="1" dirty="0">
              <a:solidFill>
                <a:srgbClr val="009696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51327" y="1403128"/>
            <a:ext cx="8344582" cy="45851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r>
              <a:rPr lang="en-US" sz="2800" dirty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sz="28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dirty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moment</a:t>
            </a:r>
            <a:r>
              <a:rPr lang="en-US" sz="2800" dirty="0">
                <a:latin typeface="Consolas" pitchFamily="49" charset="0"/>
                <a:cs typeface="Consolas" pitchFamily="49" charset="0"/>
              </a:rPr>
              <a:t> = require(</a:t>
            </a:r>
            <a:r>
              <a:rPr lang="en-US" sz="2800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'moment</a:t>
            </a:r>
            <a:r>
              <a:rPr lang="en-US" sz="2800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'</a:t>
            </a:r>
            <a:r>
              <a:rPr lang="en-US" sz="2800" dirty="0" smtClean="0">
                <a:latin typeface="Consolas" pitchFamily="49" charset="0"/>
                <a:cs typeface="Consolas" pitchFamily="49" charset="0"/>
              </a:rPr>
              <a:t>);</a:t>
            </a:r>
          </a:p>
          <a:p>
            <a:endParaRPr lang="en-US" sz="2000" dirty="0">
              <a:latin typeface="Consolas" pitchFamily="49" charset="0"/>
              <a:cs typeface="Consolas" pitchFamily="49" charset="0"/>
            </a:endParaRPr>
          </a:p>
          <a:p>
            <a:r>
              <a:rPr lang="en-US" sz="2800" dirty="0" err="1">
                <a:latin typeface="Consolas" pitchFamily="49" charset="0"/>
                <a:cs typeface="Consolas" pitchFamily="49" charset="0"/>
              </a:rPr>
              <a:t>var</a:t>
            </a:r>
            <a:r>
              <a:rPr lang="en-US" sz="2800" dirty="0">
                <a:latin typeface="Consolas" pitchFamily="49" charset="0"/>
                <a:cs typeface="Consolas" pitchFamily="49" charset="0"/>
              </a:rPr>
              <a:t> now1 = </a:t>
            </a:r>
            <a:r>
              <a:rPr lang="en-US" sz="2800" b="1" dirty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moment()</a:t>
            </a:r>
            <a:r>
              <a:rPr lang="en-US" sz="2800" dirty="0">
                <a:latin typeface="Consolas" pitchFamily="49" charset="0"/>
                <a:cs typeface="Consolas" pitchFamily="49" charset="0"/>
              </a:rPr>
              <a:t>;</a:t>
            </a:r>
          </a:p>
          <a:p>
            <a:r>
              <a:rPr lang="en-US" sz="2800" dirty="0" err="1">
                <a:latin typeface="Consolas" pitchFamily="49" charset="0"/>
                <a:cs typeface="Consolas" pitchFamily="49" charset="0"/>
              </a:rPr>
              <a:t>var</a:t>
            </a:r>
            <a:r>
              <a:rPr lang="en-US" sz="2800" dirty="0">
                <a:latin typeface="Consolas" pitchFamily="49" charset="0"/>
                <a:cs typeface="Consolas" pitchFamily="49" charset="0"/>
              </a:rPr>
              <a:t> now2 = </a:t>
            </a:r>
            <a:r>
              <a:rPr lang="en-US" sz="2800" b="1" dirty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moment()</a:t>
            </a:r>
            <a:r>
              <a:rPr lang="en-US" sz="2800" dirty="0">
                <a:latin typeface="Consolas" pitchFamily="49" charset="0"/>
                <a:cs typeface="Consolas" pitchFamily="49" charset="0"/>
              </a:rPr>
              <a:t>.format();</a:t>
            </a:r>
          </a:p>
          <a:p>
            <a:r>
              <a:rPr lang="en-US" sz="2800" dirty="0" err="1">
                <a:latin typeface="Consolas" pitchFamily="49" charset="0"/>
                <a:cs typeface="Consolas" pitchFamily="49" charset="0"/>
              </a:rPr>
              <a:t>var</a:t>
            </a:r>
            <a:r>
              <a:rPr lang="en-US" sz="2800" dirty="0">
                <a:latin typeface="Consolas" pitchFamily="49" charset="0"/>
                <a:cs typeface="Consolas" pitchFamily="49" charset="0"/>
              </a:rPr>
              <a:t> now3 = </a:t>
            </a:r>
            <a:r>
              <a:rPr lang="en-US" sz="2800" b="1" dirty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moment()</a:t>
            </a:r>
            <a:r>
              <a:rPr lang="en-US" sz="2800" dirty="0">
                <a:latin typeface="Consolas" pitchFamily="49" charset="0"/>
                <a:cs typeface="Consolas" pitchFamily="49" charset="0"/>
              </a:rPr>
              <a:t>.format("</a:t>
            </a:r>
            <a:r>
              <a:rPr lang="en-US" sz="2800" dirty="0" err="1">
                <a:latin typeface="Consolas" pitchFamily="49" charset="0"/>
                <a:cs typeface="Consolas" pitchFamily="49" charset="0"/>
              </a:rPr>
              <a:t>ddd</a:t>
            </a:r>
            <a:r>
              <a:rPr lang="en-US" sz="2800" dirty="0">
                <a:latin typeface="Consolas" pitchFamily="49" charset="0"/>
                <a:cs typeface="Consolas" pitchFamily="49" charset="0"/>
              </a:rPr>
              <a:t>, </a:t>
            </a:r>
            <a:r>
              <a:rPr lang="en-US" sz="2800" dirty="0" err="1">
                <a:latin typeface="Consolas" pitchFamily="49" charset="0"/>
                <a:cs typeface="Consolas" pitchFamily="49" charset="0"/>
              </a:rPr>
              <a:t>hA</a:t>
            </a:r>
            <a:r>
              <a:rPr lang="en-US" sz="2800" dirty="0">
                <a:latin typeface="Consolas" pitchFamily="49" charset="0"/>
                <a:cs typeface="Consolas" pitchFamily="49" charset="0"/>
              </a:rPr>
              <a:t>");</a:t>
            </a:r>
          </a:p>
          <a:p>
            <a:r>
              <a:rPr lang="en-US" sz="2800" dirty="0" err="1" smtClean="0">
                <a:latin typeface="Consolas" pitchFamily="49" charset="0"/>
                <a:cs typeface="Consolas" pitchFamily="49" charset="0"/>
              </a:rPr>
              <a:t>var</a:t>
            </a:r>
            <a:r>
              <a:rPr lang="en-US" sz="28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dirty="0">
                <a:latin typeface="Consolas" pitchFamily="49" charset="0"/>
                <a:cs typeface="Consolas" pitchFamily="49" charset="0"/>
              </a:rPr>
              <a:t>now4 </a:t>
            </a:r>
            <a:r>
              <a:rPr lang="en-US" sz="2800" dirty="0" smtClean="0">
                <a:latin typeface="Consolas" pitchFamily="49" charset="0"/>
                <a:cs typeface="Consolas" pitchFamily="49" charset="0"/>
              </a:rPr>
              <a:t>= </a:t>
            </a:r>
            <a:r>
              <a:rPr lang="en-US" sz="2800" b="1" dirty="0" smtClean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moment</a:t>
            </a:r>
            <a:r>
              <a:rPr lang="en-US" sz="2800" b="1" dirty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()</a:t>
            </a:r>
            <a:r>
              <a:rPr lang="en-US" sz="2800" dirty="0">
                <a:latin typeface="Consolas" pitchFamily="49" charset="0"/>
                <a:cs typeface="Consolas" pitchFamily="49" charset="0"/>
              </a:rPr>
              <a:t>.</a:t>
            </a:r>
            <a:r>
              <a:rPr lang="en-US" sz="2800" dirty="0" smtClean="0">
                <a:latin typeface="Consolas" pitchFamily="49" charset="0"/>
                <a:cs typeface="Consolas" pitchFamily="49" charset="0"/>
              </a:rPr>
              <a:t>format</a:t>
            </a:r>
          </a:p>
          <a:p>
            <a:r>
              <a:rPr lang="en-US" sz="2800" dirty="0" smtClean="0">
                <a:latin typeface="Consolas" pitchFamily="49" charset="0"/>
                <a:cs typeface="Consolas" pitchFamily="49" charset="0"/>
              </a:rPr>
              <a:t>("</a:t>
            </a:r>
            <a:r>
              <a:rPr lang="en-US" sz="2800" dirty="0" err="1">
                <a:latin typeface="Consolas" pitchFamily="49" charset="0"/>
                <a:cs typeface="Consolas" pitchFamily="49" charset="0"/>
              </a:rPr>
              <a:t>dddd</a:t>
            </a:r>
            <a:r>
              <a:rPr lang="en-US" sz="2800" dirty="0">
                <a:latin typeface="Consolas" pitchFamily="49" charset="0"/>
                <a:cs typeface="Consolas" pitchFamily="49" charset="0"/>
              </a:rPr>
              <a:t>, MMMM Do YYYY, h:mm:ss a");</a:t>
            </a:r>
          </a:p>
          <a:p>
            <a:endParaRPr lang="en-US" sz="2000" dirty="0" smtClean="0">
              <a:latin typeface="Consolas" pitchFamily="49" charset="0"/>
              <a:cs typeface="Consolas" pitchFamily="49" charset="0"/>
            </a:endParaRPr>
          </a:p>
          <a:p>
            <a:r>
              <a:rPr lang="en-US" sz="2800" dirty="0" smtClean="0">
                <a:latin typeface="Consolas" pitchFamily="49" charset="0"/>
                <a:cs typeface="Consolas" pitchFamily="49" charset="0"/>
              </a:rPr>
              <a:t>console.log(now1</a:t>
            </a:r>
            <a:r>
              <a:rPr lang="en-US" sz="2800" dirty="0">
                <a:latin typeface="Consolas" pitchFamily="49" charset="0"/>
                <a:cs typeface="Consolas" pitchFamily="49" charset="0"/>
              </a:rPr>
              <a:t>);</a:t>
            </a:r>
          </a:p>
          <a:p>
            <a:r>
              <a:rPr lang="en-US" sz="2800" dirty="0">
                <a:latin typeface="Consolas" pitchFamily="49" charset="0"/>
                <a:cs typeface="Consolas" pitchFamily="49" charset="0"/>
              </a:rPr>
              <a:t>console.log(now2);</a:t>
            </a:r>
          </a:p>
          <a:p>
            <a:r>
              <a:rPr lang="en-US" sz="2800" dirty="0">
                <a:latin typeface="Consolas" pitchFamily="49" charset="0"/>
                <a:cs typeface="Consolas" pitchFamily="49" charset="0"/>
              </a:rPr>
              <a:t>console.log(now3);</a:t>
            </a:r>
          </a:p>
          <a:p>
            <a:r>
              <a:rPr lang="en-US" sz="2800" dirty="0">
                <a:latin typeface="Consolas" pitchFamily="49" charset="0"/>
                <a:cs typeface="Consolas" pitchFamily="49" charset="0"/>
              </a:rPr>
              <a:t>console.log(now4);</a:t>
            </a:r>
          </a:p>
        </p:txBody>
      </p:sp>
      <p:pic>
        <p:nvPicPr>
          <p:cNvPr id="7" name="Picture 2" descr="C:\Users\usr\Downloads\npm\moment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07" t="20373" r="28814" b="39241"/>
          <a:stretch/>
        </p:blipFill>
        <p:spPr bwMode="auto">
          <a:xfrm>
            <a:off x="157634" y="214069"/>
            <a:ext cx="977470" cy="954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102489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819810" y="691074"/>
            <a:ext cx="7740870" cy="53287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endParaRPr lang="en-US" sz="3200" b="1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264563" y="0"/>
            <a:ext cx="4437989" cy="140312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pPr algn="r"/>
            <a:r>
              <a:rPr lang="en-US" sz="4400" b="1" dirty="0" smtClean="0">
                <a:solidFill>
                  <a:srgbClr val="009696"/>
                </a:solidFill>
              </a:rPr>
              <a:t>Moment</a:t>
            </a:r>
            <a:endParaRPr lang="id-ID" sz="4400" b="1" dirty="0" smtClean="0">
              <a:solidFill>
                <a:srgbClr val="009696"/>
              </a:solidFill>
            </a:endParaRPr>
          </a:p>
          <a:p>
            <a:pPr algn="r"/>
            <a:r>
              <a:rPr lang="id-ID" sz="2800" b="1" i="1" dirty="0" smtClean="0">
                <a:solidFill>
                  <a:srgbClr val="009696"/>
                </a:solidFill>
              </a:rPr>
              <a:t>#</a:t>
            </a:r>
            <a:r>
              <a:rPr lang="en-US" sz="2800" b="1" i="1" dirty="0" smtClean="0">
                <a:solidFill>
                  <a:srgbClr val="009696"/>
                </a:solidFill>
              </a:rPr>
              <a:t>2</a:t>
            </a:r>
            <a:r>
              <a:rPr lang="id-ID" sz="2800" b="1" i="1" dirty="0" smtClean="0">
                <a:solidFill>
                  <a:srgbClr val="009696"/>
                </a:solidFill>
              </a:rPr>
              <a:t> </a:t>
            </a:r>
            <a:r>
              <a:rPr lang="en-US" sz="2800" b="1" i="1" dirty="0" smtClean="0">
                <a:solidFill>
                  <a:srgbClr val="009696"/>
                </a:solidFill>
              </a:rPr>
              <a:t> </a:t>
            </a:r>
            <a:r>
              <a:rPr lang="en-US" sz="2800" b="1" i="1" dirty="0" err="1" smtClean="0">
                <a:solidFill>
                  <a:srgbClr val="009696"/>
                </a:solidFill>
              </a:rPr>
              <a:t>fromNow</a:t>
            </a:r>
            <a:r>
              <a:rPr lang="en-US" sz="2800" b="1" i="1" dirty="0" smtClean="0">
                <a:solidFill>
                  <a:srgbClr val="009696"/>
                </a:solidFill>
              </a:rPr>
              <a:t> &amp; </a:t>
            </a:r>
            <a:r>
              <a:rPr lang="en-US" sz="2800" b="1" i="1" dirty="0" err="1" smtClean="0">
                <a:solidFill>
                  <a:srgbClr val="009696"/>
                </a:solidFill>
              </a:rPr>
              <a:t>toNow</a:t>
            </a:r>
            <a:endParaRPr lang="en-US" b="1" i="1" dirty="0">
              <a:solidFill>
                <a:srgbClr val="009696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583366" y="1403128"/>
            <a:ext cx="8402979" cy="45851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r>
              <a:rPr lang="en-US" sz="2600" dirty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sz="26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dirty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moment</a:t>
            </a:r>
            <a:r>
              <a:rPr lang="en-US" sz="2600" dirty="0">
                <a:latin typeface="Consolas" pitchFamily="49" charset="0"/>
                <a:cs typeface="Consolas" pitchFamily="49" charset="0"/>
              </a:rPr>
              <a:t> = require(</a:t>
            </a:r>
            <a:r>
              <a:rPr lang="en-US" sz="2600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'moment</a:t>
            </a:r>
            <a:r>
              <a:rPr lang="en-US" sz="2600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'</a:t>
            </a:r>
            <a:r>
              <a:rPr lang="en-US" sz="2600" dirty="0" smtClean="0">
                <a:latin typeface="Consolas" pitchFamily="49" charset="0"/>
                <a:cs typeface="Consolas" pitchFamily="49" charset="0"/>
              </a:rPr>
              <a:t>);</a:t>
            </a:r>
          </a:p>
          <a:p>
            <a:endParaRPr lang="en-US" sz="2600" dirty="0">
              <a:latin typeface="Consolas" pitchFamily="49" charset="0"/>
              <a:cs typeface="Consolas" pitchFamily="49" charset="0"/>
            </a:endParaRPr>
          </a:p>
          <a:p>
            <a:r>
              <a:rPr lang="en-US" sz="2600" dirty="0" err="1">
                <a:latin typeface="Consolas" pitchFamily="49" charset="0"/>
                <a:cs typeface="Consolas" pitchFamily="49" charset="0"/>
              </a:rPr>
              <a:t>var</a:t>
            </a:r>
            <a:r>
              <a:rPr lang="en-US" sz="2600" dirty="0">
                <a:latin typeface="Consolas" pitchFamily="49" charset="0"/>
                <a:cs typeface="Consolas" pitchFamily="49" charset="0"/>
              </a:rPr>
              <a:t> w = </a:t>
            </a:r>
            <a:r>
              <a:rPr lang="en-US" sz="2600" b="1" dirty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moment</a:t>
            </a:r>
            <a:r>
              <a:rPr lang="en-US" sz="2600" dirty="0">
                <a:latin typeface="Consolas" pitchFamily="49" charset="0"/>
                <a:cs typeface="Consolas" pitchFamily="49" charset="0"/>
              </a:rPr>
              <a:t>([2007]).</a:t>
            </a:r>
            <a:r>
              <a:rPr lang="en-US" sz="2600" dirty="0" err="1">
                <a:latin typeface="Consolas" pitchFamily="49" charset="0"/>
                <a:cs typeface="Consolas" pitchFamily="49" charset="0"/>
              </a:rPr>
              <a:t>fromNow</a:t>
            </a:r>
            <a:r>
              <a:rPr lang="en-US" sz="2600" dirty="0">
                <a:latin typeface="Consolas" pitchFamily="49" charset="0"/>
                <a:cs typeface="Consolas" pitchFamily="49" charset="0"/>
              </a:rPr>
              <a:t>();</a:t>
            </a:r>
          </a:p>
          <a:p>
            <a:r>
              <a:rPr lang="en-US" sz="2600" dirty="0" err="1">
                <a:latin typeface="Consolas" pitchFamily="49" charset="0"/>
                <a:cs typeface="Consolas" pitchFamily="49" charset="0"/>
              </a:rPr>
              <a:t>var</a:t>
            </a:r>
            <a:r>
              <a:rPr lang="en-US" sz="2600" dirty="0">
                <a:latin typeface="Consolas" pitchFamily="49" charset="0"/>
                <a:cs typeface="Consolas" pitchFamily="49" charset="0"/>
              </a:rPr>
              <a:t> x = </a:t>
            </a:r>
            <a:r>
              <a:rPr lang="en-US" sz="2600" b="1" dirty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moment</a:t>
            </a:r>
            <a:r>
              <a:rPr lang="en-US" sz="2600" dirty="0">
                <a:latin typeface="Consolas" pitchFamily="49" charset="0"/>
                <a:cs typeface="Consolas" pitchFamily="49" charset="0"/>
              </a:rPr>
              <a:t>([2007, 0, 29]).</a:t>
            </a:r>
            <a:r>
              <a:rPr lang="en-US" sz="2600" dirty="0" err="1">
                <a:latin typeface="Consolas" pitchFamily="49" charset="0"/>
                <a:cs typeface="Consolas" pitchFamily="49" charset="0"/>
              </a:rPr>
              <a:t>fromNow</a:t>
            </a:r>
            <a:r>
              <a:rPr lang="en-US" sz="2600" dirty="0">
                <a:latin typeface="Consolas" pitchFamily="49" charset="0"/>
                <a:cs typeface="Consolas" pitchFamily="49" charset="0"/>
              </a:rPr>
              <a:t>(true</a:t>
            </a:r>
            <a:r>
              <a:rPr lang="en-US" sz="2600" dirty="0" smtClean="0">
                <a:latin typeface="Consolas" pitchFamily="49" charset="0"/>
                <a:cs typeface="Consolas" pitchFamily="49" charset="0"/>
              </a:rPr>
              <a:t>);</a:t>
            </a:r>
            <a:endParaRPr lang="en-US" sz="2600" dirty="0">
              <a:latin typeface="Consolas" pitchFamily="49" charset="0"/>
              <a:cs typeface="Consolas" pitchFamily="49" charset="0"/>
            </a:endParaRPr>
          </a:p>
          <a:p>
            <a:r>
              <a:rPr lang="en-US" sz="2600" dirty="0" err="1">
                <a:latin typeface="Consolas" pitchFamily="49" charset="0"/>
                <a:cs typeface="Consolas" pitchFamily="49" charset="0"/>
              </a:rPr>
              <a:t>var</a:t>
            </a:r>
            <a:r>
              <a:rPr lang="en-US" sz="2600" dirty="0">
                <a:latin typeface="Consolas" pitchFamily="49" charset="0"/>
                <a:cs typeface="Consolas" pitchFamily="49" charset="0"/>
              </a:rPr>
              <a:t> y = </a:t>
            </a:r>
            <a:r>
              <a:rPr lang="en-US" sz="2600" b="1" dirty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moment</a:t>
            </a:r>
            <a:r>
              <a:rPr lang="en-US" sz="2600" dirty="0">
                <a:latin typeface="Consolas" pitchFamily="49" charset="0"/>
                <a:cs typeface="Consolas" pitchFamily="49" charset="0"/>
              </a:rPr>
              <a:t>([2007]).</a:t>
            </a:r>
            <a:r>
              <a:rPr lang="en-US" sz="2600" dirty="0" err="1">
                <a:latin typeface="Consolas" pitchFamily="49" charset="0"/>
                <a:cs typeface="Consolas" pitchFamily="49" charset="0"/>
              </a:rPr>
              <a:t>toNow</a:t>
            </a:r>
            <a:r>
              <a:rPr lang="en-US" sz="2600" dirty="0">
                <a:latin typeface="Consolas" pitchFamily="49" charset="0"/>
                <a:cs typeface="Consolas" pitchFamily="49" charset="0"/>
              </a:rPr>
              <a:t>();</a:t>
            </a:r>
          </a:p>
          <a:p>
            <a:r>
              <a:rPr lang="en-US" sz="2600" dirty="0" err="1">
                <a:latin typeface="Consolas" pitchFamily="49" charset="0"/>
                <a:cs typeface="Consolas" pitchFamily="49" charset="0"/>
              </a:rPr>
              <a:t>var</a:t>
            </a:r>
            <a:r>
              <a:rPr lang="en-US" sz="2600" dirty="0">
                <a:latin typeface="Consolas" pitchFamily="49" charset="0"/>
                <a:cs typeface="Consolas" pitchFamily="49" charset="0"/>
              </a:rPr>
              <a:t> z = </a:t>
            </a:r>
            <a:r>
              <a:rPr lang="en-US" sz="2600" b="1" dirty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moment</a:t>
            </a:r>
            <a:r>
              <a:rPr lang="en-US" sz="2600" dirty="0">
                <a:latin typeface="Consolas" pitchFamily="49" charset="0"/>
                <a:cs typeface="Consolas" pitchFamily="49" charset="0"/>
              </a:rPr>
              <a:t>([2007, 0, 29]).</a:t>
            </a:r>
            <a:r>
              <a:rPr lang="en-US" sz="2600" dirty="0" err="1">
                <a:latin typeface="Consolas" pitchFamily="49" charset="0"/>
                <a:cs typeface="Consolas" pitchFamily="49" charset="0"/>
              </a:rPr>
              <a:t>toNow</a:t>
            </a:r>
            <a:r>
              <a:rPr lang="en-US" sz="2600" dirty="0">
                <a:latin typeface="Consolas" pitchFamily="49" charset="0"/>
                <a:cs typeface="Consolas" pitchFamily="49" charset="0"/>
              </a:rPr>
              <a:t>(true);</a:t>
            </a:r>
          </a:p>
          <a:p>
            <a:r>
              <a:rPr lang="en-US" sz="2600" dirty="0">
                <a:latin typeface="Consolas" pitchFamily="49" charset="0"/>
                <a:cs typeface="Consolas" pitchFamily="49" charset="0"/>
              </a:rPr>
              <a:t/>
            </a:r>
            <a:br>
              <a:rPr lang="en-US" sz="2600" dirty="0">
                <a:latin typeface="Consolas" pitchFamily="49" charset="0"/>
                <a:cs typeface="Consolas" pitchFamily="49" charset="0"/>
              </a:rPr>
            </a:br>
            <a:r>
              <a:rPr lang="en-US" sz="2600" dirty="0">
                <a:latin typeface="Consolas" pitchFamily="49" charset="0"/>
                <a:cs typeface="Consolas" pitchFamily="49" charset="0"/>
              </a:rPr>
              <a:t>console.log(w);</a:t>
            </a:r>
          </a:p>
          <a:p>
            <a:r>
              <a:rPr lang="en-US" sz="2600" dirty="0">
                <a:latin typeface="Consolas" pitchFamily="49" charset="0"/>
                <a:cs typeface="Consolas" pitchFamily="49" charset="0"/>
              </a:rPr>
              <a:t>console.log(x);</a:t>
            </a:r>
          </a:p>
          <a:p>
            <a:r>
              <a:rPr lang="en-US" sz="2600" dirty="0">
                <a:latin typeface="Consolas" pitchFamily="49" charset="0"/>
                <a:cs typeface="Consolas" pitchFamily="49" charset="0"/>
              </a:rPr>
              <a:t>console.log(y);</a:t>
            </a:r>
          </a:p>
          <a:p>
            <a:r>
              <a:rPr lang="en-US" sz="2600" dirty="0">
                <a:latin typeface="Consolas" pitchFamily="49" charset="0"/>
                <a:cs typeface="Consolas" pitchFamily="49" charset="0"/>
              </a:rPr>
              <a:t>console.log(z);</a:t>
            </a:r>
          </a:p>
        </p:txBody>
      </p:sp>
      <p:pic>
        <p:nvPicPr>
          <p:cNvPr id="7" name="Picture 2" descr="C:\Users\usr\Downloads\npm\moment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07" t="20373" r="28814" b="39241"/>
          <a:stretch/>
        </p:blipFill>
        <p:spPr bwMode="auto">
          <a:xfrm>
            <a:off x="157634" y="214069"/>
            <a:ext cx="977470" cy="954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872620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819810" y="691074"/>
            <a:ext cx="7740870" cy="53287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endParaRPr lang="en-US" sz="3200" b="1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6132783" y="0"/>
            <a:ext cx="2995451" cy="140312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r>
              <a:rPr lang="en-US" sz="4400" b="1" dirty="0" smtClean="0">
                <a:solidFill>
                  <a:srgbClr val="009696"/>
                </a:solidFill>
              </a:rPr>
              <a:t>Moment</a:t>
            </a:r>
            <a:endParaRPr lang="id-ID" sz="4400" b="1" dirty="0" smtClean="0">
              <a:solidFill>
                <a:srgbClr val="009696"/>
              </a:solidFill>
            </a:endParaRPr>
          </a:p>
          <a:p>
            <a:r>
              <a:rPr lang="id-ID" sz="2800" b="1" i="1" dirty="0" smtClean="0">
                <a:solidFill>
                  <a:srgbClr val="009696"/>
                </a:solidFill>
              </a:rPr>
              <a:t>#</a:t>
            </a:r>
            <a:r>
              <a:rPr lang="en-US" sz="2800" b="1" i="1" dirty="0">
                <a:solidFill>
                  <a:srgbClr val="009696"/>
                </a:solidFill>
              </a:rPr>
              <a:t>3</a:t>
            </a:r>
            <a:r>
              <a:rPr lang="id-ID" sz="2800" b="1" i="1" dirty="0" smtClean="0">
                <a:solidFill>
                  <a:srgbClr val="009696"/>
                </a:solidFill>
              </a:rPr>
              <a:t> </a:t>
            </a:r>
            <a:r>
              <a:rPr lang="en-US" sz="2800" b="1" i="1" dirty="0" smtClean="0">
                <a:solidFill>
                  <a:srgbClr val="009696"/>
                </a:solidFill>
              </a:rPr>
              <a:t> a-to-z</a:t>
            </a:r>
            <a:endParaRPr lang="en-US" b="1" i="1" dirty="0">
              <a:solidFill>
                <a:srgbClr val="009696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583366" y="1213936"/>
            <a:ext cx="8402979" cy="45851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r>
              <a:rPr lang="en-US" sz="2800" dirty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sz="28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dirty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moment</a:t>
            </a:r>
            <a:r>
              <a:rPr lang="en-US" sz="2800" dirty="0">
                <a:latin typeface="Consolas" pitchFamily="49" charset="0"/>
                <a:cs typeface="Consolas" pitchFamily="49" charset="0"/>
              </a:rPr>
              <a:t> = require(</a:t>
            </a:r>
            <a:r>
              <a:rPr lang="en-US" sz="2800" dirty="0">
                <a:solidFill>
                  <a:srgbClr val="C00000"/>
                </a:solidFill>
                <a:latin typeface="Consolas" pitchFamily="49" charset="0"/>
                <a:cs typeface="Consolas" pitchFamily="49" charset="0"/>
              </a:rPr>
              <a:t>'moment</a:t>
            </a:r>
            <a:r>
              <a:rPr lang="en-US" sz="2800" dirty="0" smtClean="0">
                <a:solidFill>
                  <a:srgbClr val="C00000"/>
                </a:solidFill>
                <a:latin typeface="Consolas" pitchFamily="49" charset="0"/>
                <a:cs typeface="Consolas" pitchFamily="49" charset="0"/>
              </a:rPr>
              <a:t>'</a:t>
            </a:r>
            <a:r>
              <a:rPr lang="en-US" sz="2800" dirty="0" smtClean="0">
                <a:latin typeface="Consolas" pitchFamily="49" charset="0"/>
                <a:cs typeface="Consolas" pitchFamily="49" charset="0"/>
              </a:rPr>
              <a:t>);</a:t>
            </a:r>
          </a:p>
          <a:p>
            <a:endParaRPr lang="en-US" sz="2800" dirty="0">
              <a:latin typeface="Consolas" pitchFamily="49" charset="0"/>
              <a:cs typeface="Consolas" pitchFamily="49" charset="0"/>
            </a:endParaRPr>
          </a:p>
          <a:p>
            <a:r>
              <a:rPr lang="en-US" sz="2800" dirty="0" err="1">
                <a:latin typeface="Consolas" pitchFamily="49" charset="0"/>
                <a:cs typeface="Consolas" pitchFamily="49" charset="0"/>
              </a:rPr>
              <a:t>var</a:t>
            </a:r>
            <a:r>
              <a:rPr lang="en-US" sz="2800" dirty="0">
                <a:latin typeface="Consolas" pitchFamily="49" charset="0"/>
                <a:cs typeface="Consolas" pitchFamily="49" charset="0"/>
              </a:rPr>
              <a:t> a = </a:t>
            </a:r>
            <a:r>
              <a:rPr lang="en-US" sz="2800" b="1" dirty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moment</a:t>
            </a:r>
            <a:r>
              <a:rPr lang="en-US" sz="2800" dirty="0">
                <a:latin typeface="Consolas" pitchFamily="49" charset="0"/>
                <a:cs typeface="Consolas" pitchFamily="49" charset="0"/>
              </a:rPr>
              <a:t>([2007, 2, 27]);</a:t>
            </a:r>
          </a:p>
          <a:p>
            <a:r>
              <a:rPr lang="en-US" sz="2800" dirty="0" err="1">
                <a:latin typeface="Consolas" pitchFamily="49" charset="0"/>
                <a:cs typeface="Consolas" pitchFamily="49" charset="0"/>
              </a:rPr>
              <a:t>var</a:t>
            </a:r>
            <a:r>
              <a:rPr lang="en-US" sz="2800" dirty="0">
                <a:latin typeface="Consolas" pitchFamily="49" charset="0"/>
                <a:cs typeface="Consolas" pitchFamily="49" charset="0"/>
              </a:rPr>
              <a:t> b = </a:t>
            </a:r>
            <a:r>
              <a:rPr lang="en-US" sz="2800" b="1" dirty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moment</a:t>
            </a:r>
            <a:r>
              <a:rPr lang="en-US" sz="2800" dirty="0">
                <a:latin typeface="Consolas" pitchFamily="49" charset="0"/>
                <a:cs typeface="Consolas" pitchFamily="49" charset="0"/>
              </a:rPr>
              <a:t>([2007, 0, 29]);</a:t>
            </a:r>
          </a:p>
          <a:p>
            <a:r>
              <a:rPr lang="en-US" sz="2800" dirty="0">
                <a:latin typeface="Consolas" pitchFamily="49" charset="0"/>
                <a:cs typeface="Consolas" pitchFamily="49" charset="0"/>
              </a:rPr>
              <a:t/>
            </a:r>
            <a:br>
              <a:rPr lang="en-US" sz="2800" dirty="0">
                <a:latin typeface="Consolas" pitchFamily="49" charset="0"/>
                <a:cs typeface="Consolas" pitchFamily="49" charset="0"/>
              </a:rPr>
            </a:br>
            <a:r>
              <a:rPr lang="en-US" sz="2800" dirty="0">
                <a:latin typeface="Consolas" pitchFamily="49" charset="0"/>
                <a:cs typeface="Consolas" pitchFamily="49" charset="0"/>
              </a:rPr>
              <a:t>console.log(a.to(b));</a:t>
            </a:r>
          </a:p>
          <a:p>
            <a:r>
              <a:rPr lang="en-US" sz="2800" dirty="0">
                <a:latin typeface="Consolas" pitchFamily="49" charset="0"/>
                <a:cs typeface="Consolas" pitchFamily="49" charset="0"/>
              </a:rPr>
              <a:t>console.log(a.to([2007, 1, 27]));</a:t>
            </a:r>
          </a:p>
          <a:p>
            <a:r>
              <a:rPr lang="en-US" sz="2800" dirty="0">
                <a:latin typeface="Consolas" pitchFamily="49" charset="0"/>
                <a:cs typeface="Consolas" pitchFamily="49" charset="0"/>
              </a:rPr>
              <a:t>console.log(a.to(new Date(2007, 3, 6)));</a:t>
            </a:r>
          </a:p>
          <a:p>
            <a:r>
              <a:rPr lang="en-US" sz="2800" dirty="0">
                <a:latin typeface="Consolas" pitchFamily="49" charset="0"/>
                <a:cs typeface="Consolas" pitchFamily="49" charset="0"/>
              </a:rPr>
              <a:t>console.log(a.to("2017-11-29"));</a:t>
            </a:r>
          </a:p>
        </p:txBody>
      </p:sp>
      <p:pic>
        <p:nvPicPr>
          <p:cNvPr id="7" name="Picture 2" descr="C:\Users\usr\Downloads\npm\moment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07" t="20373" r="28814" b="39241"/>
          <a:stretch/>
        </p:blipFill>
        <p:spPr bwMode="auto">
          <a:xfrm>
            <a:off x="157634" y="214069"/>
            <a:ext cx="977470" cy="954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552138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819810" y="691074"/>
            <a:ext cx="7740870" cy="53287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endParaRPr lang="en-US" sz="3200" b="1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349057" y="-1"/>
            <a:ext cx="6164325" cy="13085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pPr algn="ctr"/>
            <a:r>
              <a:rPr lang="id-ID" sz="6000" b="1" dirty="0" smtClean="0">
                <a:solidFill>
                  <a:srgbClr val="009696"/>
                </a:solidFill>
              </a:rPr>
              <a:t>Lodash</a:t>
            </a:r>
            <a:endParaRPr lang="en-US" sz="4800" b="1" i="1" dirty="0">
              <a:solidFill>
                <a:srgbClr val="009696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67113" y="1308535"/>
            <a:ext cx="7646270" cy="529722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r>
              <a:rPr lang="en-US" sz="2400" dirty="0" err="1"/>
              <a:t>Lodash</a:t>
            </a:r>
            <a:r>
              <a:rPr lang="en-US" sz="2400" dirty="0"/>
              <a:t> makes JavaScript easier </a:t>
            </a:r>
            <a:r>
              <a:rPr lang="en-US" sz="2400" dirty="0" smtClean="0"/>
              <a:t>by taking the hassle out of </a:t>
            </a:r>
            <a:r>
              <a:rPr lang="en-US" sz="2400" dirty="0"/>
              <a:t>working with arrays, numbers, objects, </a:t>
            </a:r>
            <a:r>
              <a:rPr lang="en-US" sz="2400" dirty="0" smtClean="0"/>
              <a:t>strings, etc.</a:t>
            </a:r>
            <a:r>
              <a:rPr lang="id-ID" sz="2400" dirty="0"/>
              <a:t> (see </a:t>
            </a:r>
            <a:r>
              <a:rPr lang="id-ID" sz="2400" i="1" dirty="0">
                <a:solidFill>
                  <a:srgbClr val="FF0000"/>
                </a:solidFill>
              </a:rPr>
              <a:t>https://</a:t>
            </a:r>
            <a:r>
              <a:rPr lang="id-ID" sz="2400" i="1" dirty="0" smtClean="0">
                <a:solidFill>
                  <a:srgbClr val="FF0000"/>
                </a:solidFill>
              </a:rPr>
              <a:t>lodash.com</a:t>
            </a:r>
            <a:r>
              <a:rPr lang="id-ID" sz="2400" dirty="0" smtClean="0"/>
              <a:t>)</a:t>
            </a:r>
          </a:p>
          <a:p>
            <a:endParaRPr lang="id-ID" sz="2400" dirty="0"/>
          </a:p>
          <a:p>
            <a:r>
              <a:rPr lang="en-US" sz="2400" dirty="0" err="1" smtClean="0"/>
              <a:t>Lodash’s</a:t>
            </a:r>
            <a:r>
              <a:rPr lang="en-US" sz="2400" dirty="0" smtClean="0"/>
              <a:t> </a:t>
            </a:r>
            <a:r>
              <a:rPr lang="en-US" sz="2400" dirty="0"/>
              <a:t>modular methods are great </a:t>
            </a:r>
            <a:r>
              <a:rPr lang="en-US" sz="2400" dirty="0" smtClean="0"/>
              <a:t>for</a:t>
            </a:r>
            <a:r>
              <a:rPr lang="id-ID" sz="2400" dirty="0" smtClean="0"/>
              <a:t> (1) i</a:t>
            </a:r>
            <a:r>
              <a:rPr lang="en-US" sz="2400" dirty="0" err="1" smtClean="0"/>
              <a:t>terating</a:t>
            </a:r>
            <a:r>
              <a:rPr lang="en-US" sz="2400" dirty="0" smtClean="0"/>
              <a:t> </a:t>
            </a:r>
            <a:r>
              <a:rPr lang="en-US" sz="2400" dirty="0"/>
              <a:t>arrays, objects, </a:t>
            </a:r>
            <a:r>
              <a:rPr lang="id-ID" sz="2400" dirty="0" smtClean="0"/>
              <a:t>or</a:t>
            </a:r>
            <a:r>
              <a:rPr lang="en-US" sz="2400" dirty="0" smtClean="0"/>
              <a:t> strings</a:t>
            </a:r>
            <a:r>
              <a:rPr lang="id-ID" sz="2400" dirty="0" smtClean="0"/>
              <a:t>,</a:t>
            </a:r>
            <a:r>
              <a:rPr lang="id-ID" sz="2400" dirty="0"/>
              <a:t> </a:t>
            </a:r>
            <a:r>
              <a:rPr lang="id-ID" sz="2400" dirty="0" smtClean="0"/>
              <a:t>(2) </a:t>
            </a:r>
            <a:r>
              <a:rPr lang="en-US" sz="2400" dirty="0" smtClean="0"/>
              <a:t>testing values</a:t>
            </a:r>
            <a:r>
              <a:rPr lang="id-ID" sz="2400" dirty="0" smtClean="0"/>
              <a:t>, and</a:t>
            </a:r>
            <a:r>
              <a:rPr lang="id-ID" sz="2400" dirty="0"/>
              <a:t> </a:t>
            </a:r>
            <a:r>
              <a:rPr lang="id-ID" sz="2400" dirty="0" smtClean="0"/>
              <a:t>(3) c</a:t>
            </a:r>
            <a:r>
              <a:rPr lang="en-US" sz="2400" dirty="0" err="1" smtClean="0"/>
              <a:t>reating</a:t>
            </a:r>
            <a:r>
              <a:rPr lang="en-US" sz="2400" dirty="0" smtClean="0"/>
              <a:t> </a:t>
            </a:r>
            <a:r>
              <a:rPr lang="en-US" sz="2400" dirty="0"/>
              <a:t>composite </a:t>
            </a:r>
            <a:r>
              <a:rPr lang="en-US" sz="2400" dirty="0" smtClean="0"/>
              <a:t>functions</a:t>
            </a:r>
            <a:r>
              <a:rPr lang="id-ID" sz="2400" dirty="0" smtClean="0"/>
              <a:t>.</a:t>
            </a:r>
          </a:p>
          <a:p>
            <a:pPr marL="342900" indent="-342900">
              <a:buBlip>
                <a:blip r:embed="rId2"/>
              </a:buBlip>
            </a:pPr>
            <a:endParaRPr lang="id-ID" sz="2400" dirty="0"/>
          </a:p>
          <a:p>
            <a:pPr marL="342900" indent="-342900">
              <a:buBlip>
                <a:blip r:embed="rId3"/>
              </a:buBlip>
            </a:pPr>
            <a:r>
              <a:rPr lang="id-ID" sz="2400" b="1" dirty="0" smtClean="0"/>
              <a:t>Install </a:t>
            </a:r>
            <a:r>
              <a:rPr lang="id-ID" sz="2400" b="1" dirty="0"/>
              <a:t>lodash</a:t>
            </a:r>
            <a:endParaRPr lang="id-ID" sz="2400" dirty="0"/>
          </a:p>
          <a:p>
            <a:r>
              <a:rPr lang="id-ID" sz="2400" b="1" dirty="0" smtClean="0">
                <a:solidFill>
                  <a:srgbClr val="FF0000"/>
                </a:solidFill>
              </a:rPr>
              <a:t>    npm install lodash</a:t>
            </a:r>
          </a:p>
          <a:p>
            <a:pPr marL="342900" indent="-342900">
              <a:buBlip>
                <a:blip r:embed="rId3"/>
              </a:buBlip>
            </a:pPr>
            <a:endParaRPr lang="id-ID" sz="2400" b="1" dirty="0" smtClean="0"/>
          </a:p>
          <a:p>
            <a:pPr marL="342900" indent="-342900">
              <a:buBlip>
                <a:blip r:embed="rId3"/>
              </a:buBlip>
            </a:pPr>
            <a:r>
              <a:rPr lang="id-ID" sz="2400" b="1" dirty="0" smtClean="0"/>
              <a:t>Install lodash &amp; </a:t>
            </a:r>
            <a:r>
              <a:rPr lang="id-ID" sz="2400" b="1" dirty="0"/>
              <a:t>update </a:t>
            </a:r>
            <a:r>
              <a:rPr lang="id-ID" sz="2400" b="1" dirty="0" smtClean="0"/>
              <a:t>package.json</a:t>
            </a:r>
            <a:endParaRPr lang="id-ID" sz="2400" b="1" dirty="0"/>
          </a:p>
          <a:p>
            <a:r>
              <a:rPr lang="id-ID" sz="2400" b="1" dirty="0">
                <a:solidFill>
                  <a:srgbClr val="FF0000"/>
                </a:solidFill>
              </a:rPr>
              <a:t> </a:t>
            </a:r>
            <a:r>
              <a:rPr lang="id-ID" sz="2400" b="1" dirty="0" smtClean="0">
                <a:solidFill>
                  <a:srgbClr val="FF0000"/>
                </a:solidFill>
              </a:rPr>
              <a:t>   </a:t>
            </a:r>
            <a:r>
              <a:rPr lang="en-US" sz="2400" b="1" dirty="0" err="1" smtClean="0">
                <a:solidFill>
                  <a:srgbClr val="FF0000"/>
                </a:solidFill>
              </a:rPr>
              <a:t>npm</a:t>
            </a:r>
            <a:r>
              <a:rPr lang="en-US" sz="2400" b="1" dirty="0" smtClean="0">
                <a:solidFill>
                  <a:srgbClr val="FF0000"/>
                </a:solidFill>
              </a:rPr>
              <a:t> </a:t>
            </a:r>
            <a:r>
              <a:rPr lang="en-US" sz="2400" b="1" dirty="0">
                <a:solidFill>
                  <a:srgbClr val="FF0000"/>
                </a:solidFill>
              </a:rPr>
              <a:t>install </a:t>
            </a:r>
            <a:r>
              <a:rPr lang="en-US" sz="2400" b="1" dirty="0" err="1">
                <a:solidFill>
                  <a:srgbClr val="FF0000"/>
                </a:solidFill>
              </a:rPr>
              <a:t>lodash</a:t>
            </a:r>
            <a:r>
              <a:rPr lang="en-US" sz="2400" b="1" dirty="0">
                <a:solidFill>
                  <a:srgbClr val="FF0000"/>
                </a:solidFill>
              </a:rPr>
              <a:t> </a:t>
            </a:r>
            <a:r>
              <a:rPr lang="id-ID" sz="2400" b="1" dirty="0" smtClean="0">
                <a:solidFill>
                  <a:srgbClr val="FF0000"/>
                </a:solidFill>
              </a:rPr>
              <a:t>--</a:t>
            </a:r>
            <a:r>
              <a:rPr lang="en-US" sz="2400" b="1" dirty="0" smtClean="0">
                <a:solidFill>
                  <a:srgbClr val="FF0000"/>
                </a:solidFill>
              </a:rPr>
              <a:t>save</a:t>
            </a:r>
            <a:r>
              <a:rPr lang="id-ID" sz="2400" b="1" dirty="0" smtClean="0">
                <a:solidFill>
                  <a:srgbClr val="FF0000"/>
                </a:solidFill>
              </a:rPr>
              <a:t>   </a:t>
            </a:r>
            <a:r>
              <a:rPr lang="id-ID" sz="2400" b="1" dirty="0" smtClean="0"/>
              <a:t>or</a:t>
            </a:r>
          </a:p>
          <a:p>
            <a:r>
              <a:rPr lang="id-ID" sz="2400" b="1" dirty="0" smtClean="0">
                <a:solidFill>
                  <a:srgbClr val="FF0000"/>
                </a:solidFill>
              </a:rPr>
              <a:t>    npm i lodash --save</a:t>
            </a:r>
            <a:r>
              <a:rPr lang="id-ID" sz="2400" dirty="0" smtClean="0"/>
              <a:t>	</a:t>
            </a:r>
            <a:endParaRPr lang="en-US" sz="2400" b="1" dirty="0"/>
          </a:p>
        </p:txBody>
      </p:sp>
      <p:pic>
        <p:nvPicPr>
          <p:cNvPr id="2050" name="Picture 2" descr="C:\Users\Windows 7\Videos\lodash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8852" y="252248"/>
            <a:ext cx="852982" cy="786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575038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819810" y="691074"/>
            <a:ext cx="7740870" cy="53287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endParaRPr lang="en-US" sz="3200" b="1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6495396" y="-141895"/>
            <a:ext cx="2743200" cy="154502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r>
              <a:rPr lang="id-ID" sz="4400" b="1" dirty="0" smtClean="0">
                <a:solidFill>
                  <a:srgbClr val="009696"/>
                </a:solidFill>
              </a:rPr>
              <a:t>Lodash</a:t>
            </a:r>
          </a:p>
          <a:p>
            <a:r>
              <a:rPr lang="id-ID" sz="2800" b="1" i="1" dirty="0" smtClean="0">
                <a:solidFill>
                  <a:srgbClr val="009696"/>
                </a:solidFill>
              </a:rPr>
              <a:t>#1 String</a:t>
            </a:r>
            <a:endParaRPr lang="en-US" b="1" i="1" dirty="0">
              <a:solidFill>
                <a:srgbClr val="009696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725199" y="1074893"/>
            <a:ext cx="8344582" cy="49449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r>
              <a:rPr lang="id-ID" sz="2800" dirty="0">
                <a:latin typeface="Consolas" pitchFamily="49" charset="0"/>
                <a:cs typeface="Consolas" pitchFamily="49" charset="0"/>
              </a:rPr>
              <a:t>const </a:t>
            </a:r>
            <a:r>
              <a:rPr lang="id-ID" sz="2800" b="1" dirty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_</a:t>
            </a:r>
            <a:r>
              <a:rPr lang="id-ID" sz="2800" dirty="0">
                <a:latin typeface="Consolas" pitchFamily="49" charset="0"/>
                <a:cs typeface="Consolas" pitchFamily="49" charset="0"/>
              </a:rPr>
              <a:t> = require(</a:t>
            </a:r>
            <a:r>
              <a:rPr lang="id-ID" sz="2800" b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'lodash'</a:t>
            </a:r>
            <a:r>
              <a:rPr lang="id-ID" sz="2800" dirty="0">
                <a:latin typeface="Consolas" pitchFamily="49" charset="0"/>
                <a:cs typeface="Consolas" pitchFamily="49" charset="0"/>
              </a:rPr>
              <a:t>);</a:t>
            </a:r>
          </a:p>
          <a:p>
            <a:r>
              <a:rPr lang="id-ID" sz="2800" dirty="0">
                <a:latin typeface="Consolas" pitchFamily="49" charset="0"/>
                <a:cs typeface="Consolas" pitchFamily="49" charset="0"/>
              </a:rPr>
              <a:t/>
            </a:r>
            <a:br>
              <a:rPr lang="id-ID" sz="2800" dirty="0">
                <a:latin typeface="Consolas" pitchFamily="49" charset="0"/>
                <a:cs typeface="Consolas" pitchFamily="49" charset="0"/>
              </a:rPr>
            </a:br>
            <a:r>
              <a:rPr lang="id-ID" sz="2800" dirty="0">
                <a:latin typeface="Consolas" pitchFamily="49" charset="0"/>
                <a:cs typeface="Consolas" pitchFamily="49" charset="0"/>
              </a:rPr>
              <a:t>console.log(</a:t>
            </a:r>
            <a:r>
              <a:rPr lang="id-ID" sz="2800" b="1" dirty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_.</a:t>
            </a:r>
            <a:r>
              <a:rPr lang="id-ID" sz="2800" b="1" dirty="0" smtClean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isString</a:t>
            </a:r>
            <a:r>
              <a:rPr lang="id-ID" sz="2800" dirty="0" smtClean="0">
                <a:latin typeface="Consolas" pitchFamily="49" charset="0"/>
                <a:cs typeface="Consolas" pitchFamily="49" charset="0"/>
              </a:rPr>
              <a:t>(135));</a:t>
            </a:r>
            <a:endParaRPr lang="id-ID" sz="2800" dirty="0">
              <a:latin typeface="Consolas" pitchFamily="49" charset="0"/>
              <a:cs typeface="Consolas" pitchFamily="49" charset="0"/>
            </a:endParaRPr>
          </a:p>
          <a:p>
            <a:r>
              <a:rPr lang="id-ID" sz="2800" dirty="0">
                <a:latin typeface="Consolas" pitchFamily="49" charset="0"/>
                <a:cs typeface="Consolas" pitchFamily="49" charset="0"/>
              </a:rPr>
              <a:t>console.log(</a:t>
            </a:r>
            <a:r>
              <a:rPr lang="id-ID" sz="2800" b="1" dirty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_.isString</a:t>
            </a:r>
            <a:r>
              <a:rPr lang="id-ID" sz="2800" dirty="0" smtClean="0">
                <a:latin typeface="Consolas" pitchFamily="49" charset="0"/>
                <a:cs typeface="Consolas" pitchFamily="49" charset="0"/>
              </a:rPr>
              <a:t>('Startup'));</a:t>
            </a:r>
          </a:p>
          <a:p>
            <a:endParaRPr lang="id-ID" sz="2800" dirty="0" smtClean="0">
              <a:latin typeface="Consolas" pitchFamily="49" charset="0"/>
              <a:cs typeface="Consolas" pitchFamily="49" charset="0"/>
            </a:endParaRPr>
          </a:p>
          <a:p>
            <a:r>
              <a:rPr lang="id-ID" sz="2800" dirty="0" smtClean="0">
                <a:latin typeface="Consolas" pitchFamily="49" charset="0"/>
                <a:cs typeface="Consolas" pitchFamily="49" charset="0"/>
              </a:rPr>
              <a:t>console.log</a:t>
            </a:r>
            <a:r>
              <a:rPr lang="id-ID" sz="2800" dirty="0">
                <a:latin typeface="Consolas" pitchFamily="49" charset="0"/>
                <a:cs typeface="Consolas" pitchFamily="49" charset="0"/>
              </a:rPr>
              <a:t>(</a:t>
            </a:r>
            <a:r>
              <a:rPr lang="id-ID" sz="2800" b="1" dirty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_.capitalize</a:t>
            </a:r>
            <a:r>
              <a:rPr lang="id-ID" sz="2800" dirty="0" smtClean="0">
                <a:latin typeface="Consolas" pitchFamily="49" charset="0"/>
                <a:cs typeface="Consolas" pitchFamily="49" charset="0"/>
              </a:rPr>
              <a:t>('GOOGLE'));</a:t>
            </a:r>
            <a:r>
              <a:rPr lang="id-ID" sz="2800" dirty="0">
                <a:latin typeface="Consolas" pitchFamily="49" charset="0"/>
                <a:cs typeface="Consolas" pitchFamily="49" charset="0"/>
              </a:rPr>
              <a:t/>
            </a:r>
            <a:br>
              <a:rPr lang="id-ID" sz="2800" dirty="0">
                <a:latin typeface="Consolas" pitchFamily="49" charset="0"/>
                <a:cs typeface="Consolas" pitchFamily="49" charset="0"/>
              </a:rPr>
            </a:br>
            <a:r>
              <a:rPr lang="id-ID" sz="2800" dirty="0">
                <a:latin typeface="Consolas" pitchFamily="49" charset="0"/>
                <a:cs typeface="Consolas" pitchFamily="49" charset="0"/>
              </a:rPr>
              <a:t>console.log(</a:t>
            </a:r>
            <a:r>
              <a:rPr lang="id-ID" sz="2800" b="1" dirty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_.upperFirst</a:t>
            </a:r>
            <a:r>
              <a:rPr lang="id-ID" sz="2800" dirty="0" smtClean="0">
                <a:latin typeface="Consolas" pitchFamily="49" charset="0"/>
                <a:cs typeface="Consolas" pitchFamily="49" charset="0"/>
              </a:rPr>
              <a:t>('facebook'));</a:t>
            </a:r>
            <a:endParaRPr lang="id-ID" sz="2800" dirty="0">
              <a:latin typeface="Consolas" pitchFamily="49" charset="0"/>
              <a:cs typeface="Consolas" pitchFamily="49" charset="0"/>
            </a:endParaRPr>
          </a:p>
          <a:p>
            <a:r>
              <a:rPr lang="id-ID" sz="2800" dirty="0">
                <a:latin typeface="Consolas" pitchFamily="49" charset="0"/>
                <a:cs typeface="Consolas" pitchFamily="49" charset="0"/>
              </a:rPr>
              <a:t>console.log(</a:t>
            </a:r>
            <a:r>
              <a:rPr lang="id-ID" sz="2800" b="1" dirty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_.upperCase</a:t>
            </a:r>
            <a:r>
              <a:rPr lang="id-ID" sz="2800" dirty="0" smtClean="0">
                <a:latin typeface="Consolas" pitchFamily="49" charset="0"/>
                <a:cs typeface="Consolas" pitchFamily="49" charset="0"/>
              </a:rPr>
              <a:t>('alibaba'));</a:t>
            </a:r>
            <a:r>
              <a:rPr lang="id-ID" sz="2800" dirty="0">
                <a:latin typeface="Consolas" pitchFamily="49" charset="0"/>
                <a:cs typeface="Consolas" pitchFamily="49" charset="0"/>
              </a:rPr>
              <a:t/>
            </a:r>
            <a:br>
              <a:rPr lang="id-ID" sz="2800" dirty="0">
                <a:latin typeface="Consolas" pitchFamily="49" charset="0"/>
                <a:cs typeface="Consolas" pitchFamily="49" charset="0"/>
              </a:rPr>
            </a:br>
            <a:r>
              <a:rPr lang="id-ID" sz="2800" dirty="0">
                <a:latin typeface="Consolas" pitchFamily="49" charset="0"/>
                <a:cs typeface="Consolas" pitchFamily="49" charset="0"/>
              </a:rPr>
              <a:t>console.log(</a:t>
            </a:r>
            <a:r>
              <a:rPr lang="id-ID" sz="2800" b="1" dirty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_.lowerFirst</a:t>
            </a:r>
            <a:r>
              <a:rPr lang="id-ID" sz="2800" dirty="0" smtClean="0">
                <a:latin typeface="Consolas" pitchFamily="49" charset="0"/>
                <a:cs typeface="Consolas" pitchFamily="49" charset="0"/>
              </a:rPr>
              <a:t>('TWITTER'));</a:t>
            </a:r>
            <a:endParaRPr lang="id-ID" sz="2800" dirty="0">
              <a:latin typeface="Consolas" pitchFamily="49" charset="0"/>
              <a:cs typeface="Consolas" pitchFamily="49" charset="0"/>
            </a:endParaRPr>
          </a:p>
          <a:p>
            <a:r>
              <a:rPr lang="id-ID" sz="2800" dirty="0">
                <a:latin typeface="Consolas" pitchFamily="49" charset="0"/>
                <a:cs typeface="Consolas" pitchFamily="49" charset="0"/>
              </a:rPr>
              <a:t>console.log(</a:t>
            </a:r>
            <a:r>
              <a:rPr lang="id-ID" sz="2800" b="1" dirty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_.lowerCase</a:t>
            </a:r>
            <a:r>
              <a:rPr lang="id-ID" sz="2800" dirty="0">
                <a:latin typeface="Consolas" pitchFamily="49" charset="0"/>
                <a:cs typeface="Consolas" pitchFamily="49" charset="0"/>
              </a:rPr>
              <a:t>('YAHOO</a:t>
            </a:r>
            <a:r>
              <a:rPr lang="id-ID" sz="2800" dirty="0" smtClean="0">
                <a:latin typeface="Consolas" pitchFamily="49" charset="0"/>
                <a:cs typeface="Consolas" pitchFamily="49" charset="0"/>
              </a:rPr>
              <a:t>'));</a:t>
            </a:r>
            <a:endParaRPr lang="id-ID" sz="2800" dirty="0"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2050" name="Picture 2" descr="C:\Users\Windows 7\Videos\lodash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760" y="102512"/>
            <a:ext cx="1164012" cy="1072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165037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819810" y="691074"/>
            <a:ext cx="7740870" cy="53287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endParaRPr lang="en-US" sz="3200" b="1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6448098" y="-141895"/>
            <a:ext cx="2743200" cy="154502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r>
              <a:rPr lang="id-ID" sz="4400" b="1" dirty="0" smtClean="0">
                <a:solidFill>
                  <a:srgbClr val="009696"/>
                </a:solidFill>
              </a:rPr>
              <a:t>Lodash</a:t>
            </a:r>
          </a:p>
          <a:p>
            <a:r>
              <a:rPr lang="id-ID" sz="2800" b="1" i="1" dirty="0" smtClean="0">
                <a:solidFill>
                  <a:srgbClr val="009696"/>
                </a:solidFill>
              </a:rPr>
              <a:t>#2 Number</a:t>
            </a:r>
            <a:endParaRPr lang="en-US" b="1" i="1" dirty="0">
              <a:solidFill>
                <a:srgbClr val="009696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551773" y="980296"/>
            <a:ext cx="8344582" cy="553085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r>
              <a:rPr lang="id-ID" sz="2800" dirty="0">
                <a:latin typeface="Consolas" pitchFamily="49" charset="0"/>
                <a:cs typeface="Consolas" pitchFamily="49" charset="0"/>
              </a:rPr>
              <a:t>const </a:t>
            </a:r>
            <a:r>
              <a:rPr lang="id-ID" sz="2800" b="1" dirty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_</a:t>
            </a:r>
            <a:r>
              <a:rPr lang="id-ID" sz="2800" dirty="0">
                <a:latin typeface="Consolas" pitchFamily="49" charset="0"/>
                <a:cs typeface="Consolas" pitchFamily="49" charset="0"/>
              </a:rPr>
              <a:t> = require(</a:t>
            </a:r>
            <a:r>
              <a:rPr lang="id-ID" sz="2800" b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'lodash'</a:t>
            </a:r>
            <a:r>
              <a:rPr lang="id-ID" sz="2800" dirty="0">
                <a:latin typeface="Consolas" pitchFamily="49" charset="0"/>
                <a:cs typeface="Consolas" pitchFamily="49" charset="0"/>
              </a:rPr>
              <a:t>);</a:t>
            </a:r>
          </a:p>
          <a:p>
            <a:r>
              <a:rPr lang="id-ID" sz="2800" dirty="0">
                <a:latin typeface="Consolas" pitchFamily="49" charset="0"/>
                <a:cs typeface="Consolas" pitchFamily="49" charset="0"/>
              </a:rPr>
              <a:t/>
            </a:r>
            <a:br>
              <a:rPr lang="id-ID" sz="2800" dirty="0">
                <a:latin typeface="Consolas" pitchFamily="49" charset="0"/>
                <a:cs typeface="Consolas" pitchFamily="49" charset="0"/>
              </a:rPr>
            </a:br>
            <a:r>
              <a:rPr lang="id-ID" sz="2800" dirty="0">
                <a:latin typeface="Consolas" pitchFamily="49" charset="0"/>
                <a:cs typeface="Consolas" pitchFamily="49" charset="0"/>
              </a:rPr>
              <a:t>console.log(</a:t>
            </a:r>
            <a:r>
              <a:rPr lang="id-ID" sz="2800" b="1" dirty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_.isNumber</a:t>
            </a:r>
            <a:r>
              <a:rPr lang="id-ID" sz="2800" dirty="0">
                <a:latin typeface="Consolas" pitchFamily="49" charset="0"/>
                <a:cs typeface="Consolas" pitchFamily="49" charset="0"/>
              </a:rPr>
              <a:t>(24));</a:t>
            </a:r>
          </a:p>
          <a:p>
            <a:r>
              <a:rPr lang="id-ID" sz="2800" dirty="0">
                <a:latin typeface="Consolas" pitchFamily="49" charset="0"/>
                <a:cs typeface="Consolas" pitchFamily="49" charset="0"/>
              </a:rPr>
              <a:t>console.log(</a:t>
            </a:r>
            <a:r>
              <a:rPr lang="id-ID" sz="2800" b="1" dirty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_.isNumber</a:t>
            </a:r>
            <a:r>
              <a:rPr lang="id-ID" sz="2800" dirty="0">
                <a:latin typeface="Consolas" pitchFamily="49" charset="0"/>
                <a:cs typeface="Consolas" pitchFamily="49" charset="0"/>
              </a:rPr>
              <a:t>('Andi'));</a:t>
            </a:r>
          </a:p>
          <a:p>
            <a:r>
              <a:rPr lang="id-ID" sz="2800" dirty="0">
                <a:latin typeface="Consolas" pitchFamily="49" charset="0"/>
                <a:cs typeface="Consolas" pitchFamily="49" charset="0"/>
              </a:rPr>
              <a:t/>
            </a:r>
            <a:br>
              <a:rPr lang="id-ID" sz="2800" dirty="0">
                <a:latin typeface="Consolas" pitchFamily="49" charset="0"/>
                <a:cs typeface="Consolas" pitchFamily="49" charset="0"/>
              </a:rPr>
            </a:br>
            <a:r>
              <a:rPr lang="id-ID" sz="2800" dirty="0">
                <a:latin typeface="Consolas" pitchFamily="49" charset="0"/>
                <a:cs typeface="Consolas" pitchFamily="49" charset="0"/>
              </a:rPr>
              <a:t>console.log(</a:t>
            </a:r>
            <a:r>
              <a:rPr lang="id-ID" sz="2800" b="1" dirty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_.add</a:t>
            </a:r>
            <a:r>
              <a:rPr lang="id-ID" sz="2800" dirty="0">
                <a:latin typeface="Consolas" pitchFamily="49" charset="0"/>
                <a:cs typeface="Consolas" pitchFamily="49" charset="0"/>
              </a:rPr>
              <a:t>(100,2));</a:t>
            </a:r>
          </a:p>
          <a:p>
            <a:r>
              <a:rPr lang="id-ID" sz="2800" dirty="0">
                <a:latin typeface="Consolas" pitchFamily="49" charset="0"/>
                <a:cs typeface="Consolas" pitchFamily="49" charset="0"/>
              </a:rPr>
              <a:t>console.log(</a:t>
            </a:r>
            <a:r>
              <a:rPr lang="id-ID" sz="2800" b="1" dirty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_.subtract</a:t>
            </a:r>
            <a:r>
              <a:rPr lang="id-ID" sz="2800" dirty="0">
                <a:latin typeface="Consolas" pitchFamily="49" charset="0"/>
                <a:cs typeface="Consolas" pitchFamily="49" charset="0"/>
              </a:rPr>
              <a:t>(48,5));</a:t>
            </a:r>
          </a:p>
          <a:p>
            <a:r>
              <a:rPr lang="id-ID" sz="2800" dirty="0">
                <a:latin typeface="Consolas" pitchFamily="49" charset="0"/>
                <a:cs typeface="Consolas" pitchFamily="49" charset="0"/>
              </a:rPr>
              <a:t>console.log(</a:t>
            </a:r>
            <a:r>
              <a:rPr lang="id-ID" sz="2800" b="1" dirty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_.multiply</a:t>
            </a:r>
            <a:r>
              <a:rPr lang="id-ID" sz="2800" dirty="0">
                <a:latin typeface="Consolas" pitchFamily="49" charset="0"/>
                <a:cs typeface="Consolas" pitchFamily="49" charset="0"/>
              </a:rPr>
              <a:t>(2,9));</a:t>
            </a:r>
          </a:p>
          <a:p>
            <a:r>
              <a:rPr lang="id-ID" sz="2800" dirty="0">
                <a:latin typeface="Consolas" pitchFamily="49" charset="0"/>
                <a:cs typeface="Consolas" pitchFamily="49" charset="0"/>
              </a:rPr>
              <a:t>console.log(</a:t>
            </a:r>
            <a:r>
              <a:rPr lang="id-ID" sz="2800" b="1" dirty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_.divide</a:t>
            </a:r>
            <a:r>
              <a:rPr lang="id-ID" sz="2800" dirty="0">
                <a:latin typeface="Consolas" pitchFamily="49" charset="0"/>
                <a:cs typeface="Consolas" pitchFamily="49" charset="0"/>
              </a:rPr>
              <a:t>(75,3));</a:t>
            </a:r>
          </a:p>
          <a:p>
            <a:r>
              <a:rPr lang="id-ID" sz="2800" dirty="0">
                <a:latin typeface="Consolas" pitchFamily="49" charset="0"/>
                <a:cs typeface="Consolas" pitchFamily="49" charset="0"/>
              </a:rPr>
              <a:t/>
            </a:r>
            <a:br>
              <a:rPr lang="id-ID" sz="2800" dirty="0">
                <a:latin typeface="Consolas" pitchFamily="49" charset="0"/>
                <a:cs typeface="Consolas" pitchFamily="49" charset="0"/>
              </a:rPr>
            </a:br>
            <a:r>
              <a:rPr lang="id-ID" sz="2800" dirty="0">
                <a:latin typeface="Consolas" pitchFamily="49" charset="0"/>
                <a:cs typeface="Consolas" pitchFamily="49" charset="0"/>
              </a:rPr>
              <a:t>console.log(</a:t>
            </a:r>
            <a:r>
              <a:rPr lang="id-ID" sz="2800" b="1" dirty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_.ceil</a:t>
            </a:r>
            <a:r>
              <a:rPr lang="id-ID" sz="2800" dirty="0">
                <a:latin typeface="Consolas" pitchFamily="49" charset="0"/>
                <a:cs typeface="Consolas" pitchFamily="49" charset="0"/>
              </a:rPr>
              <a:t>(99.3));</a:t>
            </a:r>
          </a:p>
          <a:p>
            <a:r>
              <a:rPr lang="id-ID" sz="2800" dirty="0">
                <a:latin typeface="Consolas" pitchFamily="49" charset="0"/>
                <a:cs typeface="Consolas" pitchFamily="49" charset="0"/>
              </a:rPr>
              <a:t>console.log(</a:t>
            </a:r>
            <a:r>
              <a:rPr lang="id-ID" sz="2800" b="1" dirty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_.floor</a:t>
            </a:r>
            <a:r>
              <a:rPr lang="id-ID" sz="2800" dirty="0">
                <a:latin typeface="Consolas" pitchFamily="49" charset="0"/>
                <a:cs typeface="Consolas" pitchFamily="49" charset="0"/>
              </a:rPr>
              <a:t>(99.3));</a:t>
            </a:r>
          </a:p>
        </p:txBody>
      </p:sp>
      <p:pic>
        <p:nvPicPr>
          <p:cNvPr id="2050" name="Picture 2" descr="C:\Users\Windows 7\Videos\lodash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760" y="102512"/>
            <a:ext cx="1164012" cy="1072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886831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819810" y="691074"/>
            <a:ext cx="7740870" cy="53287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endParaRPr lang="en-US" sz="3200" b="1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6495396" y="-141895"/>
            <a:ext cx="2743200" cy="154502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r>
              <a:rPr lang="id-ID" sz="4400" b="1" dirty="0" smtClean="0">
                <a:solidFill>
                  <a:srgbClr val="009696"/>
                </a:solidFill>
              </a:rPr>
              <a:t>Lodash</a:t>
            </a:r>
          </a:p>
          <a:p>
            <a:r>
              <a:rPr lang="id-ID" sz="2800" b="1" i="1" dirty="0" smtClean="0">
                <a:solidFill>
                  <a:srgbClr val="009696"/>
                </a:solidFill>
              </a:rPr>
              <a:t>#3 Array</a:t>
            </a:r>
            <a:endParaRPr lang="en-US" b="1" i="1" dirty="0">
              <a:solidFill>
                <a:srgbClr val="009696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977455" y="980296"/>
            <a:ext cx="8344582" cy="519978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r>
              <a:rPr lang="id-ID" sz="3200" dirty="0">
                <a:latin typeface="Consolas" pitchFamily="49" charset="0"/>
                <a:cs typeface="Consolas" pitchFamily="49" charset="0"/>
              </a:rPr>
              <a:t>const </a:t>
            </a:r>
            <a:r>
              <a:rPr lang="id-ID" sz="3200" b="1" dirty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_</a:t>
            </a:r>
            <a:r>
              <a:rPr lang="id-ID" sz="3200" dirty="0">
                <a:latin typeface="Consolas" pitchFamily="49" charset="0"/>
                <a:cs typeface="Consolas" pitchFamily="49" charset="0"/>
              </a:rPr>
              <a:t> = require(</a:t>
            </a:r>
            <a:r>
              <a:rPr lang="id-ID" sz="3200" b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'lodash</a:t>
            </a:r>
            <a:r>
              <a:rPr lang="id-ID" sz="3200" b="1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'</a:t>
            </a:r>
            <a:r>
              <a:rPr lang="id-ID" sz="3200" dirty="0" smtClean="0">
                <a:latin typeface="Consolas" pitchFamily="49" charset="0"/>
                <a:cs typeface="Consolas" pitchFamily="49" charset="0"/>
              </a:rPr>
              <a:t>);</a:t>
            </a:r>
            <a:r>
              <a:rPr lang="id-ID" sz="3200" dirty="0">
                <a:latin typeface="Consolas" pitchFamily="49" charset="0"/>
                <a:cs typeface="Consolas" pitchFamily="49" charset="0"/>
              </a:rPr>
              <a:t/>
            </a:r>
            <a:br>
              <a:rPr lang="id-ID" sz="3200" dirty="0">
                <a:latin typeface="Consolas" pitchFamily="49" charset="0"/>
                <a:cs typeface="Consolas" pitchFamily="49" charset="0"/>
              </a:rPr>
            </a:br>
            <a:r>
              <a:rPr lang="id-ID" sz="3200" dirty="0">
                <a:latin typeface="Consolas" pitchFamily="49" charset="0"/>
                <a:cs typeface="Consolas" pitchFamily="49" charset="0"/>
              </a:rPr>
              <a:t>var </a:t>
            </a:r>
            <a:r>
              <a:rPr lang="id-ID" sz="3200" dirty="0" smtClean="0">
                <a:latin typeface="Consolas" pitchFamily="49" charset="0"/>
                <a:cs typeface="Consolas" pitchFamily="49" charset="0"/>
              </a:rPr>
              <a:t>x </a:t>
            </a:r>
            <a:r>
              <a:rPr lang="id-ID" sz="3200" dirty="0">
                <a:latin typeface="Consolas" pitchFamily="49" charset="0"/>
                <a:cs typeface="Consolas" pitchFamily="49" charset="0"/>
              </a:rPr>
              <a:t>= [1,3,2,4,3,5,4,6];</a:t>
            </a:r>
          </a:p>
          <a:p>
            <a:r>
              <a:rPr lang="id-ID" sz="3200" dirty="0">
                <a:latin typeface="Consolas" pitchFamily="49" charset="0"/>
                <a:cs typeface="Consolas" pitchFamily="49" charset="0"/>
              </a:rPr>
              <a:t>var </a:t>
            </a:r>
            <a:r>
              <a:rPr lang="id-ID" sz="3200" dirty="0" smtClean="0">
                <a:latin typeface="Consolas" pitchFamily="49" charset="0"/>
                <a:cs typeface="Consolas" pitchFamily="49" charset="0"/>
              </a:rPr>
              <a:t>y </a:t>
            </a:r>
            <a:r>
              <a:rPr lang="id-ID" sz="3200" dirty="0">
                <a:latin typeface="Consolas" pitchFamily="49" charset="0"/>
                <a:cs typeface="Consolas" pitchFamily="49" charset="0"/>
              </a:rPr>
              <a:t>= ['Andi', 1, 'Budi', 2];</a:t>
            </a:r>
          </a:p>
          <a:p>
            <a:r>
              <a:rPr lang="id-ID" sz="3200" dirty="0">
                <a:latin typeface="Consolas" pitchFamily="49" charset="0"/>
                <a:cs typeface="Consolas" pitchFamily="49" charset="0"/>
              </a:rPr>
              <a:t/>
            </a:r>
            <a:br>
              <a:rPr lang="id-ID" sz="3200" dirty="0">
                <a:latin typeface="Consolas" pitchFamily="49" charset="0"/>
                <a:cs typeface="Consolas" pitchFamily="49" charset="0"/>
              </a:rPr>
            </a:br>
            <a:r>
              <a:rPr lang="id-ID" sz="3200" dirty="0">
                <a:latin typeface="Consolas" pitchFamily="49" charset="0"/>
                <a:cs typeface="Consolas" pitchFamily="49" charset="0"/>
              </a:rPr>
              <a:t>console.log(</a:t>
            </a:r>
            <a:r>
              <a:rPr lang="id-ID" sz="3200" b="1" dirty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_.</a:t>
            </a:r>
            <a:r>
              <a:rPr lang="id-ID" sz="3200" b="1" dirty="0" smtClean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isArray</a:t>
            </a:r>
            <a:r>
              <a:rPr lang="id-ID" sz="3200" dirty="0" smtClean="0">
                <a:latin typeface="Consolas" pitchFamily="49" charset="0"/>
                <a:cs typeface="Consolas" pitchFamily="49" charset="0"/>
              </a:rPr>
              <a:t>(x));</a:t>
            </a:r>
            <a:endParaRPr lang="id-ID" sz="3200" dirty="0">
              <a:latin typeface="Consolas" pitchFamily="49" charset="0"/>
              <a:cs typeface="Consolas" pitchFamily="49" charset="0"/>
            </a:endParaRPr>
          </a:p>
          <a:p>
            <a:r>
              <a:rPr lang="id-ID" sz="3200" dirty="0" smtClean="0">
                <a:latin typeface="Consolas" pitchFamily="49" charset="0"/>
                <a:cs typeface="Consolas" pitchFamily="49" charset="0"/>
              </a:rPr>
              <a:t>console.log</a:t>
            </a:r>
            <a:r>
              <a:rPr lang="id-ID" sz="3200" dirty="0">
                <a:latin typeface="Consolas" pitchFamily="49" charset="0"/>
                <a:cs typeface="Consolas" pitchFamily="49" charset="0"/>
              </a:rPr>
              <a:t>(</a:t>
            </a:r>
            <a:r>
              <a:rPr lang="id-ID" sz="3200" b="1" dirty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_.</a:t>
            </a:r>
            <a:r>
              <a:rPr lang="id-ID" sz="3200" b="1" dirty="0" smtClean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uniq</a:t>
            </a:r>
            <a:r>
              <a:rPr lang="id-ID" sz="3200" dirty="0" smtClean="0">
                <a:latin typeface="Consolas" pitchFamily="49" charset="0"/>
                <a:cs typeface="Consolas" pitchFamily="49" charset="0"/>
              </a:rPr>
              <a:t>(x));</a:t>
            </a:r>
            <a:r>
              <a:rPr lang="id-ID" sz="3200" dirty="0">
                <a:latin typeface="Consolas" pitchFamily="49" charset="0"/>
                <a:cs typeface="Consolas" pitchFamily="49" charset="0"/>
              </a:rPr>
              <a:t/>
            </a:r>
            <a:br>
              <a:rPr lang="id-ID" sz="3200" dirty="0">
                <a:latin typeface="Consolas" pitchFamily="49" charset="0"/>
                <a:cs typeface="Consolas" pitchFamily="49" charset="0"/>
              </a:rPr>
            </a:br>
            <a:r>
              <a:rPr lang="id-ID" sz="3200" dirty="0">
                <a:latin typeface="Consolas" pitchFamily="49" charset="0"/>
                <a:cs typeface="Consolas" pitchFamily="49" charset="0"/>
              </a:rPr>
              <a:t>console.log(</a:t>
            </a:r>
            <a:r>
              <a:rPr lang="id-ID" sz="3200" b="1" dirty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_.</a:t>
            </a:r>
            <a:r>
              <a:rPr lang="id-ID" sz="3200" b="1" dirty="0" smtClean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max</a:t>
            </a:r>
            <a:r>
              <a:rPr lang="id-ID" sz="3200" dirty="0" smtClean="0">
                <a:latin typeface="Consolas" pitchFamily="49" charset="0"/>
                <a:cs typeface="Consolas" pitchFamily="49" charset="0"/>
              </a:rPr>
              <a:t>(x));</a:t>
            </a:r>
            <a:endParaRPr lang="id-ID" sz="3200" dirty="0">
              <a:latin typeface="Consolas" pitchFamily="49" charset="0"/>
              <a:cs typeface="Consolas" pitchFamily="49" charset="0"/>
            </a:endParaRPr>
          </a:p>
          <a:p>
            <a:r>
              <a:rPr lang="id-ID" sz="3200" dirty="0">
                <a:latin typeface="Consolas" pitchFamily="49" charset="0"/>
                <a:cs typeface="Consolas" pitchFamily="49" charset="0"/>
              </a:rPr>
              <a:t>console.log(</a:t>
            </a:r>
            <a:r>
              <a:rPr lang="id-ID" sz="3200" b="1" dirty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_.</a:t>
            </a:r>
            <a:r>
              <a:rPr lang="id-ID" sz="3200" b="1" dirty="0" smtClean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min</a:t>
            </a:r>
            <a:r>
              <a:rPr lang="id-ID" sz="3200" dirty="0" smtClean="0">
                <a:latin typeface="Consolas" pitchFamily="49" charset="0"/>
                <a:cs typeface="Consolas" pitchFamily="49" charset="0"/>
              </a:rPr>
              <a:t>(y));</a:t>
            </a:r>
            <a:endParaRPr lang="id-ID" sz="3200" dirty="0">
              <a:latin typeface="Consolas" pitchFamily="49" charset="0"/>
              <a:cs typeface="Consolas" pitchFamily="49" charset="0"/>
            </a:endParaRPr>
          </a:p>
          <a:p>
            <a:r>
              <a:rPr lang="id-ID" sz="3200" dirty="0" smtClean="0">
                <a:latin typeface="Consolas" pitchFamily="49" charset="0"/>
                <a:cs typeface="Consolas" pitchFamily="49" charset="0"/>
              </a:rPr>
              <a:t>console.log</a:t>
            </a:r>
            <a:r>
              <a:rPr lang="id-ID" sz="3200" dirty="0">
                <a:latin typeface="Consolas" pitchFamily="49" charset="0"/>
                <a:cs typeface="Consolas" pitchFamily="49" charset="0"/>
              </a:rPr>
              <a:t>(</a:t>
            </a:r>
            <a:r>
              <a:rPr lang="id-ID" sz="3200" b="1" dirty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_.</a:t>
            </a:r>
            <a:r>
              <a:rPr lang="id-ID" sz="3200" b="1" dirty="0" smtClean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sum</a:t>
            </a:r>
            <a:r>
              <a:rPr lang="id-ID" sz="3200" dirty="0" smtClean="0">
                <a:latin typeface="Consolas" pitchFamily="49" charset="0"/>
                <a:cs typeface="Consolas" pitchFamily="49" charset="0"/>
              </a:rPr>
              <a:t>(x));</a:t>
            </a:r>
            <a:r>
              <a:rPr lang="id-ID" sz="3200" dirty="0">
                <a:latin typeface="Consolas" pitchFamily="49" charset="0"/>
                <a:cs typeface="Consolas" pitchFamily="49" charset="0"/>
              </a:rPr>
              <a:t/>
            </a:r>
            <a:br>
              <a:rPr lang="id-ID" sz="3200" dirty="0">
                <a:latin typeface="Consolas" pitchFamily="49" charset="0"/>
                <a:cs typeface="Consolas" pitchFamily="49" charset="0"/>
              </a:rPr>
            </a:br>
            <a:r>
              <a:rPr lang="id-ID" sz="3200" dirty="0">
                <a:latin typeface="Consolas" pitchFamily="49" charset="0"/>
                <a:cs typeface="Consolas" pitchFamily="49" charset="0"/>
              </a:rPr>
              <a:t>console.log(</a:t>
            </a:r>
            <a:r>
              <a:rPr lang="id-ID" sz="3200" b="1" dirty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_.</a:t>
            </a:r>
            <a:r>
              <a:rPr lang="id-ID" sz="3200" b="1" dirty="0" smtClean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reverse</a:t>
            </a:r>
            <a:r>
              <a:rPr lang="id-ID" sz="3200" dirty="0" smtClean="0">
                <a:latin typeface="Consolas" pitchFamily="49" charset="0"/>
                <a:cs typeface="Consolas" pitchFamily="49" charset="0"/>
              </a:rPr>
              <a:t>(y));</a:t>
            </a:r>
            <a:endParaRPr lang="id-ID" sz="3200" dirty="0"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2050" name="Picture 2" descr="C:\Users\Windows 7\Videos\lodash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760" y="102512"/>
            <a:ext cx="1164012" cy="1072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074218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819810" y="691074"/>
            <a:ext cx="7740870" cy="53287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endParaRPr lang="en-US" sz="3200" b="1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997671" y="-1503"/>
            <a:ext cx="3894080" cy="15622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pPr algn="ctr"/>
            <a:r>
              <a:rPr lang="en-US" sz="4000" b="1" dirty="0" smtClean="0">
                <a:solidFill>
                  <a:srgbClr val="009696"/>
                </a:solidFill>
              </a:rPr>
              <a:t>Underscore</a:t>
            </a:r>
            <a:endParaRPr lang="en-US" sz="3200" b="1" i="1" dirty="0">
              <a:solidFill>
                <a:srgbClr val="009696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67113" y="1749972"/>
            <a:ext cx="7646270" cy="485578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pPr marL="342900" indent="-342900">
              <a:buBlip>
                <a:blip r:embed="rId2"/>
              </a:buBlip>
            </a:pPr>
            <a:endParaRPr lang="id-ID" sz="2800" dirty="0"/>
          </a:p>
          <a:p>
            <a:pPr marL="342900" indent="-342900">
              <a:buBlip>
                <a:blip r:embed="rId3"/>
              </a:buBlip>
            </a:pPr>
            <a:r>
              <a:rPr lang="id-ID" sz="2800" b="1" dirty="0" smtClean="0"/>
              <a:t>Install </a:t>
            </a:r>
            <a:r>
              <a:rPr lang="en-US" sz="2800" b="1" dirty="0" smtClean="0"/>
              <a:t>Underscore</a:t>
            </a:r>
            <a:endParaRPr lang="id-ID" sz="2800" dirty="0"/>
          </a:p>
          <a:p>
            <a:r>
              <a:rPr lang="id-ID" sz="2800" b="1" dirty="0" smtClean="0">
                <a:solidFill>
                  <a:srgbClr val="FF0000"/>
                </a:solidFill>
              </a:rPr>
              <a:t>    npm install </a:t>
            </a:r>
            <a:r>
              <a:rPr lang="en-US" sz="2800" b="1" dirty="0" smtClean="0">
                <a:solidFill>
                  <a:srgbClr val="FF0000"/>
                </a:solidFill>
              </a:rPr>
              <a:t>underscore</a:t>
            </a:r>
            <a:endParaRPr lang="id-ID" sz="2800" b="1" dirty="0" smtClean="0">
              <a:solidFill>
                <a:srgbClr val="FF0000"/>
              </a:solidFill>
            </a:endParaRPr>
          </a:p>
          <a:p>
            <a:pPr marL="342900" indent="-342900">
              <a:buBlip>
                <a:blip r:embed="rId3"/>
              </a:buBlip>
            </a:pPr>
            <a:endParaRPr lang="id-ID" sz="2800" b="1" dirty="0" smtClean="0"/>
          </a:p>
          <a:p>
            <a:pPr marL="342900" indent="-342900">
              <a:buBlip>
                <a:blip r:embed="rId3"/>
              </a:buBlip>
            </a:pPr>
            <a:r>
              <a:rPr lang="id-ID" sz="2800" b="1" dirty="0" smtClean="0"/>
              <a:t>Install </a:t>
            </a:r>
            <a:r>
              <a:rPr lang="en-US" sz="2800" b="1" dirty="0" smtClean="0"/>
              <a:t>it </a:t>
            </a:r>
            <a:r>
              <a:rPr lang="id-ID" sz="2800" b="1" dirty="0" smtClean="0"/>
              <a:t>&amp; </a:t>
            </a:r>
            <a:r>
              <a:rPr lang="id-ID" sz="2800" b="1" dirty="0"/>
              <a:t>update </a:t>
            </a:r>
            <a:r>
              <a:rPr lang="id-ID" sz="2800" b="1" dirty="0" smtClean="0"/>
              <a:t>package.json</a:t>
            </a:r>
            <a:endParaRPr lang="id-ID" sz="2800" b="1" dirty="0"/>
          </a:p>
          <a:p>
            <a:r>
              <a:rPr lang="id-ID" sz="2800" b="1" dirty="0">
                <a:solidFill>
                  <a:srgbClr val="FF0000"/>
                </a:solidFill>
              </a:rPr>
              <a:t> </a:t>
            </a:r>
            <a:r>
              <a:rPr lang="id-ID" sz="2800" b="1" dirty="0" smtClean="0">
                <a:solidFill>
                  <a:srgbClr val="FF0000"/>
                </a:solidFill>
              </a:rPr>
              <a:t>   </a:t>
            </a:r>
            <a:r>
              <a:rPr lang="en-US" sz="2800" b="1" dirty="0" err="1" smtClean="0">
                <a:solidFill>
                  <a:srgbClr val="FF0000"/>
                </a:solidFill>
              </a:rPr>
              <a:t>npm</a:t>
            </a:r>
            <a:r>
              <a:rPr lang="en-US" sz="2800" b="1" dirty="0" smtClean="0">
                <a:solidFill>
                  <a:srgbClr val="FF0000"/>
                </a:solidFill>
              </a:rPr>
              <a:t> </a:t>
            </a:r>
            <a:r>
              <a:rPr lang="en-US" sz="2800" b="1" dirty="0">
                <a:solidFill>
                  <a:srgbClr val="FF0000"/>
                </a:solidFill>
              </a:rPr>
              <a:t>install </a:t>
            </a:r>
            <a:r>
              <a:rPr lang="en-US" sz="2800" b="1" dirty="0" smtClean="0">
                <a:solidFill>
                  <a:srgbClr val="FF0000"/>
                </a:solidFill>
              </a:rPr>
              <a:t>underscore </a:t>
            </a:r>
            <a:r>
              <a:rPr lang="id-ID" sz="2800" b="1" dirty="0" smtClean="0">
                <a:solidFill>
                  <a:srgbClr val="FF0000"/>
                </a:solidFill>
              </a:rPr>
              <a:t>--</a:t>
            </a:r>
            <a:r>
              <a:rPr lang="en-US" sz="2800" b="1" dirty="0" smtClean="0">
                <a:solidFill>
                  <a:srgbClr val="FF0000"/>
                </a:solidFill>
              </a:rPr>
              <a:t>save</a:t>
            </a:r>
            <a:r>
              <a:rPr lang="id-ID" sz="2800" dirty="0" smtClean="0"/>
              <a:t>	</a:t>
            </a:r>
            <a:endParaRPr lang="en-US" sz="2800" dirty="0" smtClean="0"/>
          </a:p>
          <a:p>
            <a:endParaRPr lang="en-US" sz="2800" b="1" dirty="0"/>
          </a:p>
          <a:p>
            <a:endParaRPr lang="en-US" sz="2400" b="1" dirty="0" smtClean="0"/>
          </a:p>
          <a:p>
            <a:r>
              <a:rPr lang="en-US" sz="2400" b="1" i="1" dirty="0"/>
              <a:t>More info: </a:t>
            </a:r>
            <a:r>
              <a:rPr lang="en-US" sz="2400" i="1" dirty="0" smtClean="0">
                <a:solidFill>
                  <a:srgbClr val="009696"/>
                </a:solidFill>
              </a:rPr>
              <a:t>npmjs.com/</a:t>
            </a:r>
            <a:endParaRPr lang="en-US" sz="2400" i="1" dirty="0">
              <a:solidFill>
                <a:srgbClr val="009696"/>
              </a:solidFill>
            </a:endParaRPr>
          </a:p>
        </p:txBody>
      </p:sp>
      <p:pic>
        <p:nvPicPr>
          <p:cNvPr id="2" name="Picture 2" descr="C:\Users\usr\Downloads\npm\underscor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007" y="505015"/>
            <a:ext cx="4410411" cy="768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124929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819810" y="691074"/>
            <a:ext cx="7740870" cy="53287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endParaRPr lang="en-US" sz="3200" b="1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650858" y="378369"/>
            <a:ext cx="7973826" cy="553108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pPr algn="ctr"/>
            <a:r>
              <a:rPr lang="id-ID" sz="4400" b="1" dirty="0" smtClean="0">
                <a:solidFill>
                  <a:srgbClr val="009696"/>
                </a:solidFill>
              </a:rPr>
              <a:t>Package</a:t>
            </a:r>
          </a:p>
          <a:p>
            <a:pPr algn="ctr"/>
            <a:endParaRPr lang="id-ID" sz="2500" b="1" dirty="0">
              <a:solidFill>
                <a:srgbClr val="009696"/>
              </a:solidFill>
            </a:endParaRPr>
          </a:p>
          <a:p>
            <a:r>
              <a:rPr lang="id-ID" sz="2500" dirty="0" smtClean="0"/>
              <a:t>Package is a file/directory that is described by a </a:t>
            </a:r>
            <a:r>
              <a:rPr lang="id-ID" sz="2500" b="1" i="1" dirty="0" smtClean="0">
                <a:solidFill>
                  <a:srgbClr val="009696"/>
                </a:solidFill>
              </a:rPr>
              <a:t>package.json</a:t>
            </a:r>
            <a:r>
              <a:rPr lang="id-ID" sz="2500" dirty="0" smtClean="0"/>
              <a:t>,</a:t>
            </a:r>
            <a:r>
              <a:rPr lang="id-ID" sz="2500" b="1" dirty="0" smtClean="0">
                <a:solidFill>
                  <a:srgbClr val="009696"/>
                </a:solidFill>
              </a:rPr>
              <a:t> </a:t>
            </a:r>
            <a:r>
              <a:rPr lang="id-ID" sz="2500" dirty="0" smtClean="0"/>
              <a:t>including:</a:t>
            </a:r>
          </a:p>
          <a:p>
            <a:endParaRPr lang="id-ID" sz="2500" dirty="0" smtClean="0"/>
          </a:p>
          <a:p>
            <a:pPr marL="457200" indent="-457200">
              <a:buClr>
                <a:srgbClr val="FF0000"/>
              </a:buClr>
              <a:buFont typeface="+mj-lt"/>
              <a:buAutoNum type="arabicPeriod"/>
            </a:pPr>
            <a:r>
              <a:rPr lang="id-ID" sz="2500" dirty="0" smtClean="0"/>
              <a:t>A folder containing a program described by a </a:t>
            </a:r>
            <a:r>
              <a:rPr lang="id-ID" sz="2500" b="1" i="1" dirty="0" smtClean="0">
                <a:solidFill>
                  <a:srgbClr val="009696"/>
                </a:solidFill>
              </a:rPr>
              <a:t>package.json</a:t>
            </a:r>
            <a:r>
              <a:rPr lang="id-ID" sz="2500" dirty="0" smtClean="0"/>
              <a:t> file,</a:t>
            </a:r>
          </a:p>
          <a:p>
            <a:pPr marL="457200" indent="-457200">
              <a:buClr>
                <a:srgbClr val="FF0000"/>
              </a:buClr>
              <a:buFont typeface="+mj-lt"/>
              <a:buAutoNum type="arabicPeriod"/>
            </a:pPr>
            <a:r>
              <a:rPr lang="id-ID" sz="2500" dirty="0" smtClean="0"/>
              <a:t>A gzipped tarball containing </a:t>
            </a:r>
            <a:r>
              <a:rPr lang="id-ID" sz="2500" b="1" dirty="0" smtClean="0">
                <a:solidFill>
                  <a:srgbClr val="FF0000"/>
                </a:solidFill>
              </a:rPr>
              <a:t>(1.)</a:t>
            </a:r>
            <a:r>
              <a:rPr lang="id-ID" sz="2500" dirty="0" smtClean="0"/>
              <a:t>,</a:t>
            </a:r>
          </a:p>
          <a:p>
            <a:pPr marL="457200" indent="-457200">
              <a:buClr>
                <a:srgbClr val="FF0000"/>
              </a:buClr>
              <a:buFont typeface="+mj-lt"/>
              <a:buAutoNum type="arabicPeriod"/>
            </a:pPr>
            <a:r>
              <a:rPr lang="id-ID" sz="2500" dirty="0" smtClean="0"/>
              <a:t>A url that resolves to </a:t>
            </a:r>
            <a:r>
              <a:rPr lang="id-ID" sz="2500" b="1" dirty="0" smtClean="0">
                <a:solidFill>
                  <a:srgbClr val="FF0000"/>
                </a:solidFill>
              </a:rPr>
              <a:t>(2.)</a:t>
            </a:r>
            <a:r>
              <a:rPr lang="id-ID" sz="2500" dirty="0" smtClean="0"/>
              <a:t>,</a:t>
            </a:r>
          </a:p>
          <a:p>
            <a:pPr marL="457200" indent="-457200">
              <a:buClr>
                <a:srgbClr val="FF0000"/>
              </a:buClr>
              <a:buFont typeface="+mj-lt"/>
              <a:buAutoNum type="arabicPeriod"/>
            </a:pPr>
            <a:r>
              <a:rPr lang="id-ID" sz="2500" dirty="0" smtClean="0"/>
              <a:t>A </a:t>
            </a:r>
            <a:r>
              <a:rPr lang="id-ID" sz="2500" b="1" i="1" dirty="0" smtClean="0">
                <a:solidFill>
                  <a:srgbClr val="009696"/>
                </a:solidFill>
              </a:rPr>
              <a:t>&lt;name&gt;@&lt;version&gt;</a:t>
            </a:r>
            <a:r>
              <a:rPr lang="id-ID" sz="2500" dirty="0" smtClean="0"/>
              <a:t> that is published on the registry with </a:t>
            </a:r>
            <a:r>
              <a:rPr lang="id-ID" sz="2500" b="1" dirty="0" smtClean="0">
                <a:solidFill>
                  <a:srgbClr val="FF0000"/>
                </a:solidFill>
              </a:rPr>
              <a:t>(3.)</a:t>
            </a:r>
            <a:r>
              <a:rPr lang="id-ID" sz="2500" dirty="0" smtClean="0"/>
              <a:t>,</a:t>
            </a:r>
          </a:p>
          <a:p>
            <a:pPr marL="457200" indent="-457200">
              <a:buClr>
                <a:srgbClr val="FF0000"/>
              </a:buClr>
              <a:buFont typeface="+mj-lt"/>
              <a:buAutoNum type="arabicPeriod"/>
            </a:pPr>
            <a:r>
              <a:rPr lang="id-ID" sz="2500" dirty="0" smtClean="0"/>
              <a:t>A </a:t>
            </a:r>
            <a:r>
              <a:rPr lang="id-ID" sz="2500" b="1" i="1" dirty="0" smtClean="0">
                <a:solidFill>
                  <a:srgbClr val="009696"/>
                </a:solidFill>
              </a:rPr>
              <a:t>&lt;name&gt;@&lt;tag&gt;</a:t>
            </a:r>
            <a:r>
              <a:rPr lang="id-ID" sz="2500" dirty="0" smtClean="0"/>
              <a:t> that points to </a:t>
            </a:r>
            <a:r>
              <a:rPr lang="id-ID" sz="2500" b="1" dirty="0" smtClean="0">
                <a:solidFill>
                  <a:srgbClr val="FF0000"/>
                </a:solidFill>
              </a:rPr>
              <a:t>(4.)</a:t>
            </a:r>
            <a:r>
              <a:rPr lang="id-ID" sz="2500" dirty="0" smtClean="0"/>
              <a:t>,</a:t>
            </a:r>
          </a:p>
          <a:p>
            <a:pPr marL="457200" indent="-457200">
              <a:buClr>
                <a:srgbClr val="FF0000"/>
              </a:buClr>
              <a:buFont typeface="+mj-lt"/>
              <a:buAutoNum type="arabicPeriod"/>
            </a:pPr>
            <a:r>
              <a:rPr lang="id-ID" sz="2500" dirty="0" smtClean="0"/>
              <a:t>A </a:t>
            </a:r>
            <a:r>
              <a:rPr lang="id-ID" sz="2500" b="1" i="1" dirty="0" smtClean="0">
                <a:solidFill>
                  <a:srgbClr val="009696"/>
                </a:solidFill>
              </a:rPr>
              <a:t>&lt;name&gt;</a:t>
            </a:r>
            <a:r>
              <a:rPr lang="id-ID" sz="2500" dirty="0" smtClean="0"/>
              <a:t> that has latest tag satisfying </a:t>
            </a:r>
            <a:r>
              <a:rPr lang="id-ID" sz="2500" b="1" dirty="0" smtClean="0">
                <a:solidFill>
                  <a:srgbClr val="FF0000"/>
                </a:solidFill>
              </a:rPr>
              <a:t>(5.)</a:t>
            </a:r>
            <a:r>
              <a:rPr lang="id-ID" sz="2500" dirty="0" smtClean="0"/>
              <a:t>,</a:t>
            </a:r>
          </a:p>
          <a:p>
            <a:pPr marL="457200" indent="-457200">
              <a:buClr>
                <a:srgbClr val="FF0000"/>
              </a:buClr>
              <a:buFont typeface="+mj-lt"/>
              <a:buAutoNum type="arabicPeriod"/>
            </a:pPr>
            <a:r>
              <a:rPr lang="id-ID" sz="2500" dirty="0" smtClean="0"/>
              <a:t>A </a:t>
            </a:r>
            <a:r>
              <a:rPr lang="id-ID" sz="2500" b="1" i="1" dirty="0" smtClean="0">
                <a:solidFill>
                  <a:srgbClr val="009696"/>
                </a:solidFill>
              </a:rPr>
              <a:t>git</a:t>
            </a:r>
            <a:r>
              <a:rPr lang="id-ID" sz="2500" dirty="0" smtClean="0"/>
              <a:t> url that, when cloned, results in </a:t>
            </a:r>
            <a:r>
              <a:rPr lang="id-ID" sz="2500" b="1" dirty="0" smtClean="0">
                <a:solidFill>
                  <a:srgbClr val="FF0000"/>
                </a:solidFill>
              </a:rPr>
              <a:t>(1.)</a:t>
            </a:r>
            <a:r>
              <a:rPr lang="id-ID" sz="2500" dirty="0"/>
              <a:t>.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141411741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819810" y="691074"/>
            <a:ext cx="7740870" cy="53287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endParaRPr lang="en-US" sz="3200" b="1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5171089" y="-1"/>
            <a:ext cx="3972911" cy="126124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r>
              <a:rPr lang="en-US" sz="4400" b="1" dirty="0" smtClean="0">
                <a:solidFill>
                  <a:srgbClr val="009696"/>
                </a:solidFill>
              </a:rPr>
              <a:t>Underscore</a:t>
            </a:r>
            <a:endParaRPr lang="id-ID" sz="4400" b="1" dirty="0" smtClean="0">
              <a:solidFill>
                <a:srgbClr val="009696"/>
              </a:solidFill>
            </a:endParaRPr>
          </a:p>
          <a:p>
            <a:r>
              <a:rPr lang="id-ID" sz="2800" b="1" i="1" dirty="0" smtClean="0">
                <a:solidFill>
                  <a:srgbClr val="009696"/>
                </a:solidFill>
              </a:rPr>
              <a:t>#1</a:t>
            </a:r>
            <a:r>
              <a:rPr lang="en-US" sz="2800" b="1" i="1" dirty="0" smtClean="0">
                <a:solidFill>
                  <a:srgbClr val="009696"/>
                </a:solidFill>
              </a:rPr>
              <a:t>a Array Mapping</a:t>
            </a:r>
            <a:endParaRPr lang="en-US" b="1" i="1" dirty="0">
              <a:solidFill>
                <a:srgbClr val="009696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646369" y="1150882"/>
            <a:ext cx="8344582" cy="46665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r>
              <a:rPr lang="en-US" sz="3200" dirty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sz="32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3200" dirty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_</a:t>
            </a:r>
            <a:r>
              <a:rPr lang="en-US" sz="3200" dirty="0">
                <a:latin typeface="Consolas" pitchFamily="49" charset="0"/>
                <a:cs typeface="Consolas" pitchFamily="49" charset="0"/>
              </a:rPr>
              <a:t> = require(</a:t>
            </a:r>
            <a:r>
              <a:rPr lang="en-US" sz="3200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'underscore'</a:t>
            </a:r>
            <a:r>
              <a:rPr lang="en-US" sz="3200" dirty="0">
                <a:latin typeface="Consolas" pitchFamily="49" charset="0"/>
                <a:cs typeface="Consolas" pitchFamily="49" charset="0"/>
              </a:rPr>
              <a:t>);</a:t>
            </a:r>
          </a:p>
          <a:p>
            <a:r>
              <a:rPr lang="en-US" sz="3200" dirty="0" err="1">
                <a:latin typeface="Consolas" pitchFamily="49" charset="0"/>
                <a:cs typeface="Consolas" pitchFamily="49" charset="0"/>
              </a:rPr>
              <a:t>var</a:t>
            </a:r>
            <a:r>
              <a:rPr lang="en-US" sz="32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3200" dirty="0" err="1">
                <a:latin typeface="Consolas" pitchFamily="49" charset="0"/>
                <a:cs typeface="Consolas" pitchFamily="49" charset="0"/>
              </a:rPr>
              <a:t>arr</a:t>
            </a:r>
            <a:r>
              <a:rPr lang="en-US" sz="3200" dirty="0">
                <a:latin typeface="Consolas" pitchFamily="49" charset="0"/>
                <a:cs typeface="Consolas" pitchFamily="49" charset="0"/>
              </a:rPr>
              <a:t> = [1, 2, 3]</a:t>
            </a:r>
          </a:p>
          <a:p>
            <a:r>
              <a:rPr lang="en-US" sz="3200" dirty="0">
                <a:latin typeface="Consolas" pitchFamily="49" charset="0"/>
                <a:cs typeface="Consolas" pitchFamily="49" charset="0"/>
              </a:rPr>
              <a:t/>
            </a:r>
            <a:br>
              <a:rPr lang="en-US" sz="3200" dirty="0">
                <a:latin typeface="Consolas" pitchFamily="49" charset="0"/>
                <a:cs typeface="Consolas" pitchFamily="49" charset="0"/>
              </a:rPr>
            </a:br>
            <a:r>
              <a:rPr lang="en-US" sz="3200" dirty="0" err="1">
                <a:latin typeface="Consolas" pitchFamily="49" charset="0"/>
                <a:cs typeface="Consolas" pitchFamily="49" charset="0"/>
              </a:rPr>
              <a:t>var</a:t>
            </a:r>
            <a:r>
              <a:rPr lang="en-US" sz="3200" dirty="0">
                <a:latin typeface="Consolas" pitchFamily="49" charset="0"/>
                <a:cs typeface="Consolas" pitchFamily="49" charset="0"/>
              </a:rPr>
              <a:t> x = </a:t>
            </a:r>
            <a:r>
              <a:rPr lang="en-US" sz="3200" b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_.map</a:t>
            </a:r>
            <a:r>
              <a:rPr lang="en-US" sz="3200" dirty="0">
                <a:latin typeface="Consolas" pitchFamily="49" charset="0"/>
                <a:cs typeface="Consolas" pitchFamily="49" charset="0"/>
              </a:rPr>
              <a:t>(</a:t>
            </a:r>
            <a:r>
              <a:rPr lang="en-US" sz="3200" dirty="0" err="1">
                <a:latin typeface="Consolas" pitchFamily="49" charset="0"/>
                <a:cs typeface="Consolas" pitchFamily="49" charset="0"/>
              </a:rPr>
              <a:t>arr</a:t>
            </a:r>
            <a:r>
              <a:rPr lang="en-US" sz="3200" dirty="0">
                <a:latin typeface="Consolas" pitchFamily="49" charset="0"/>
                <a:cs typeface="Consolas" pitchFamily="49" charset="0"/>
              </a:rPr>
              <a:t>, function(</a:t>
            </a:r>
            <a:r>
              <a:rPr lang="en-US" sz="3200" dirty="0" err="1">
                <a:latin typeface="Consolas" pitchFamily="49" charset="0"/>
                <a:cs typeface="Consolas" pitchFamily="49" charset="0"/>
              </a:rPr>
              <a:t>num</a:t>
            </a:r>
            <a:r>
              <a:rPr lang="en-US" sz="3200" dirty="0">
                <a:latin typeface="Consolas" pitchFamily="49" charset="0"/>
                <a:cs typeface="Consolas" pitchFamily="49" charset="0"/>
              </a:rPr>
              <a:t>){ </a:t>
            </a:r>
          </a:p>
          <a:p>
            <a:r>
              <a:rPr lang="en-US" sz="3200" dirty="0" smtClean="0">
                <a:latin typeface="Consolas" pitchFamily="49" charset="0"/>
                <a:cs typeface="Consolas" pitchFamily="49" charset="0"/>
              </a:rPr>
              <a:t>	return </a:t>
            </a:r>
            <a:r>
              <a:rPr lang="en-US" sz="3200" dirty="0" err="1">
                <a:latin typeface="Consolas" pitchFamily="49" charset="0"/>
                <a:cs typeface="Consolas" pitchFamily="49" charset="0"/>
              </a:rPr>
              <a:t>num</a:t>
            </a:r>
            <a:r>
              <a:rPr lang="en-US" sz="3200" dirty="0">
                <a:latin typeface="Consolas" pitchFamily="49" charset="0"/>
                <a:cs typeface="Consolas" pitchFamily="49" charset="0"/>
              </a:rPr>
              <a:t> * 3;</a:t>
            </a:r>
          </a:p>
          <a:p>
            <a:r>
              <a:rPr lang="en-US" sz="3200" dirty="0">
                <a:latin typeface="Consolas" pitchFamily="49" charset="0"/>
                <a:cs typeface="Consolas" pitchFamily="49" charset="0"/>
              </a:rPr>
              <a:t>});</a:t>
            </a:r>
          </a:p>
          <a:p>
            <a:r>
              <a:rPr lang="en-US" sz="3200" dirty="0">
                <a:latin typeface="Consolas" pitchFamily="49" charset="0"/>
                <a:cs typeface="Consolas" pitchFamily="49" charset="0"/>
              </a:rPr>
              <a:t/>
            </a:r>
            <a:br>
              <a:rPr lang="en-US" sz="3200" dirty="0">
                <a:latin typeface="Consolas" pitchFamily="49" charset="0"/>
                <a:cs typeface="Consolas" pitchFamily="49" charset="0"/>
              </a:rPr>
            </a:br>
            <a:r>
              <a:rPr lang="en-US" sz="3200" dirty="0">
                <a:latin typeface="Consolas" pitchFamily="49" charset="0"/>
                <a:cs typeface="Consolas" pitchFamily="49" charset="0"/>
              </a:rPr>
              <a:t>console.log(x</a:t>
            </a:r>
            <a:r>
              <a:rPr lang="en-US" sz="3200" dirty="0" smtClean="0">
                <a:latin typeface="Consolas" pitchFamily="49" charset="0"/>
                <a:cs typeface="Consolas" pitchFamily="49" charset="0"/>
              </a:rPr>
              <a:t>)</a:t>
            </a:r>
            <a:endParaRPr lang="en-US" sz="3200" dirty="0"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7" name="Picture 2" descr="C:\Users\usr\Downloads\npm\underscor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421" y="199357"/>
            <a:ext cx="2822028" cy="491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136939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819810" y="691074"/>
            <a:ext cx="7740870" cy="53287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endParaRPr lang="en-US" sz="3200" b="1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5171089" y="-1"/>
            <a:ext cx="3972911" cy="126124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r>
              <a:rPr lang="en-US" sz="4400" b="1" dirty="0" smtClean="0">
                <a:solidFill>
                  <a:srgbClr val="009696"/>
                </a:solidFill>
              </a:rPr>
              <a:t>Underscore</a:t>
            </a:r>
            <a:endParaRPr lang="id-ID" sz="4400" b="1" dirty="0" smtClean="0">
              <a:solidFill>
                <a:srgbClr val="009696"/>
              </a:solidFill>
            </a:endParaRPr>
          </a:p>
          <a:p>
            <a:r>
              <a:rPr lang="id-ID" sz="2800" b="1" i="1" dirty="0" smtClean="0">
                <a:solidFill>
                  <a:srgbClr val="009696"/>
                </a:solidFill>
              </a:rPr>
              <a:t>#1</a:t>
            </a:r>
            <a:r>
              <a:rPr lang="en-US" sz="2800" b="1" i="1" dirty="0" smtClean="0">
                <a:solidFill>
                  <a:srgbClr val="009696"/>
                </a:solidFill>
              </a:rPr>
              <a:t>b Array Mapping</a:t>
            </a:r>
            <a:endParaRPr lang="en-US" b="1" i="1" dirty="0">
              <a:solidFill>
                <a:srgbClr val="009696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646369" y="1261240"/>
            <a:ext cx="8344582" cy="455623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r>
              <a:rPr lang="en-US" sz="3200" dirty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sz="32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3200" b="1" dirty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_</a:t>
            </a:r>
            <a:r>
              <a:rPr lang="en-US" sz="3200" dirty="0">
                <a:latin typeface="Consolas" pitchFamily="49" charset="0"/>
                <a:cs typeface="Consolas" pitchFamily="49" charset="0"/>
              </a:rPr>
              <a:t> = require(</a:t>
            </a:r>
            <a:r>
              <a:rPr lang="en-US" sz="3200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'underscore'</a:t>
            </a:r>
            <a:r>
              <a:rPr lang="en-US" sz="3200" dirty="0">
                <a:latin typeface="Consolas" pitchFamily="49" charset="0"/>
                <a:cs typeface="Consolas" pitchFamily="49" charset="0"/>
              </a:rPr>
              <a:t>);</a:t>
            </a:r>
          </a:p>
          <a:p>
            <a:r>
              <a:rPr lang="en-US" sz="3200" dirty="0" err="1" smtClean="0">
                <a:latin typeface="Consolas" pitchFamily="49" charset="0"/>
                <a:cs typeface="Consolas" pitchFamily="49" charset="0"/>
              </a:rPr>
              <a:t>var</a:t>
            </a:r>
            <a:r>
              <a:rPr lang="en-US" sz="32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3200" dirty="0">
                <a:latin typeface="Consolas" pitchFamily="49" charset="0"/>
                <a:cs typeface="Consolas" pitchFamily="49" charset="0"/>
              </a:rPr>
              <a:t>x = [1,2,3]</a:t>
            </a:r>
          </a:p>
          <a:p>
            <a:r>
              <a:rPr lang="en-US" sz="3200" dirty="0" err="1">
                <a:latin typeface="Consolas" pitchFamily="49" charset="0"/>
                <a:cs typeface="Consolas" pitchFamily="49" charset="0"/>
              </a:rPr>
              <a:t>var</a:t>
            </a:r>
            <a:r>
              <a:rPr lang="en-US" sz="3200" dirty="0">
                <a:latin typeface="Consolas" pitchFamily="49" charset="0"/>
                <a:cs typeface="Consolas" pitchFamily="49" charset="0"/>
              </a:rPr>
              <a:t> y = [4,5,6]</a:t>
            </a:r>
          </a:p>
          <a:p>
            <a:r>
              <a:rPr lang="en-US" sz="3200" dirty="0" err="1">
                <a:latin typeface="Consolas" pitchFamily="49" charset="0"/>
                <a:cs typeface="Consolas" pitchFamily="49" charset="0"/>
              </a:rPr>
              <a:t>var</a:t>
            </a:r>
            <a:r>
              <a:rPr lang="en-US" sz="3200" dirty="0">
                <a:latin typeface="Consolas" pitchFamily="49" charset="0"/>
                <a:cs typeface="Consolas" pitchFamily="49" charset="0"/>
              </a:rPr>
              <a:t> z = [7,8,9]</a:t>
            </a:r>
          </a:p>
          <a:p>
            <a:r>
              <a:rPr lang="en-US" sz="3200" dirty="0" err="1">
                <a:latin typeface="Consolas" pitchFamily="49" charset="0"/>
                <a:cs typeface="Consolas" pitchFamily="49" charset="0"/>
              </a:rPr>
              <a:t>var</a:t>
            </a:r>
            <a:r>
              <a:rPr lang="en-US" sz="32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3200" dirty="0" err="1">
                <a:latin typeface="Consolas" pitchFamily="49" charset="0"/>
                <a:cs typeface="Consolas" pitchFamily="49" charset="0"/>
              </a:rPr>
              <a:t>arr</a:t>
            </a:r>
            <a:r>
              <a:rPr lang="en-US" sz="3200" dirty="0">
                <a:latin typeface="Consolas" pitchFamily="49" charset="0"/>
                <a:cs typeface="Consolas" pitchFamily="49" charset="0"/>
              </a:rPr>
              <a:t> = [x, y, z]</a:t>
            </a:r>
          </a:p>
          <a:p>
            <a:r>
              <a:rPr lang="en-US" sz="3200" dirty="0">
                <a:latin typeface="Consolas" pitchFamily="49" charset="0"/>
                <a:cs typeface="Consolas" pitchFamily="49" charset="0"/>
              </a:rPr>
              <a:t/>
            </a:r>
            <a:br>
              <a:rPr lang="en-US" sz="3200" dirty="0">
                <a:latin typeface="Consolas" pitchFamily="49" charset="0"/>
                <a:cs typeface="Consolas" pitchFamily="49" charset="0"/>
              </a:rPr>
            </a:br>
            <a:r>
              <a:rPr lang="en-US" sz="3200" dirty="0" err="1">
                <a:latin typeface="Consolas" pitchFamily="49" charset="0"/>
                <a:cs typeface="Consolas" pitchFamily="49" charset="0"/>
              </a:rPr>
              <a:t>var</a:t>
            </a:r>
            <a:r>
              <a:rPr lang="en-US" sz="3200" dirty="0">
                <a:latin typeface="Consolas" pitchFamily="49" charset="0"/>
                <a:cs typeface="Consolas" pitchFamily="49" charset="0"/>
              </a:rPr>
              <a:t> ok = </a:t>
            </a:r>
            <a:r>
              <a:rPr lang="en-US" sz="3200" b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_.map</a:t>
            </a:r>
            <a:r>
              <a:rPr lang="en-US" sz="3200" dirty="0">
                <a:latin typeface="Consolas" pitchFamily="49" charset="0"/>
                <a:cs typeface="Consolas" pitchFamily="49" charset="0"/>
              </a:rPr>
              <a:t>(</a:t>
            </a:r>
            <a:r>
              <a:rPr lang="en-US" sz="3200" dirty="0" err="1">
                <a:latin typeface="Consolas" pitchFamily="49" charset="0"/>
                <a:cs typeface="Consolas" pitchFamily="49" charset="0"/>
              </a:rPr>
              <a:t>arr</a:t>
            </a:r>
            <a:r>
              <a:rPr lang="en-US" sz="3200" dirty="0">
                <a:latin typeface="Consolas" pitchFamily="49" charset="0"/>
                <a:cs typeface="Consolas" pitchFamily="49" charset="0"/>
              </a:rPr>
              <a:t>, _.first);</a:t>
            </a:r>
          </a:p>
          <a:p>
            <a:r>
              <a:rPr lang="en-US" sz="3200" dirty="0">
                <a:latin typeface="Consolas" pitchFamily="49" charset="0"/>
                <a:cs typeface="Consolas" pitchFamily="49" charset="0"/>
              </a:rPr>
              <a:t/>
            </a:r>
            <a:br>
              <a:rPr lang="en-US" sz="3200" dirty="0">
                <a:latin typeface="Consolas" pitchFamily="49" charset="0"/>
                <a:cs typeface="Consolas" pitchFamily="49" charset="0"/>
              </a:rPr>
            </a:br>
            <a:r>
              <a:rPr lang="en-US" sz="3200" dirty="0">
                <a:latin typeface="Consolas" pitchFamily="49" charset="0"/>
                <a:cs typeface="Consolas" pitchFamily="49" charset="0"/>
              </a:rPr>
              <a:t>console.log(ok)</a:t>
            </a:r>
          </a:p>
        </p:txBody>
      </p:sp>
      <p:pic>
        <p:nvPicPr>
          <p:cNvPr id="7" name="Picture 2" descr="C:\Users\usr\Downloads\npm\underscor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421" y="199357"/>
            <a:ext cx="2822028" cy="491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26460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819810" y="691074"/>
            <a:ext cx="7740870" cy="53287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endParaRPr lang="en-US" sz="3200" b="1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5171089" y="-1"/>
            <a:ext cx="3972911" cy="126124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r>
              <a:rPr lang="en-US" sz="4400" b="1" dirty="0" smtClean="0">
                <a:solidFill>
                  <a:srgbClr val="009696"/>
                </a:solidFill>
              </a:rPr>
              <a:t>Underscore</a:t>
            </a:r>
            <a:endParaRPr lang="id-ID" sz="4400" b="1" dirty="0" smtClean="0">
              <a:solidFill>
                <a:srgbClr val="009696"/>
              </a:solidFill>
            </a:endParaRPr>
          </a:p>
          <a:p>
            <a:r>
              <a:rPr lang="id-ID" sz="2800" b="1" i="1" dirty="0" smtClean="0">
                <a:solidFill>
                  <a:srgbClr val="009696"/>
                </a:solidFill>
              </a:rPr>
              <a:t>#</a:t>
            </a:r>
            <a:r>
              <a:rPr lang="en-US" sz="2800" b="1" i="1" dirty="0" smtClean="0">
                <a:solidFill>
                  <a:srgbClr val="009696"/>
                </a:solidFill>
              </a:rPr>
              <a:t>2 </a:t>
            </a:r>
            <a:r>
              <a:rPr lang="en-US" sz="2800" b="1" i="1" dirty="0" err="1" smtClean="0">
                <a:solidFill>
                  <a:srgbClr val="009696"/>
                </a:solidFill>
              </a:rPr>
              <a:t>Obj</a:t>
            </a:r>
            <a:r>
              <a:rPr lang="en-US" sz="2800" b="1" i="1" dirty="0" smtClean="0">
                <a:solidFill>
                  <a:srgbClr val="009696"/>
                </a:solidFill>
              </a:rPr>
              <a:t> Mapping</a:t>
            </a:r>
            <a:endParaRPr lang="en-US" b="1" i="1" dirty="0">
              <a:solidFill>
                <a:srgbClr val="009696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646369" y="1150882"/>
            <a:ext cx="8344582" cy="46665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r>
              <a:rPr lang="en-US" sz="3000" dirty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sz="30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3000" b="1" dirty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_</a:t>
            </a:r>
            <a:r>
              <a:rPr lang="en-US" sz="3000" dirty="0">
                <a:latin typeface="Consolas" pitchFamily="49" charset="0"/>
                <a:cs typeface="Consolas" pitchFamily="49" charset="0"/>
              </a:rPr>
              <a:t> = require(</a:t>
            </a:r>
            <a:r>
              <a:rPr lang="en-US" sz="3000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'underscore'</a:t>
            </a:r>
            <a:r>
              <a:rPr lang="en-US" sz="3000" dirty="0">
                <a:latin typeface="Consolas" pitchFamily="49" charset="0"/>
                <a:cs typeface="Consolas" pitchFamily="49" charset="0"/>
              </a:rPr>
              <a:t>);</a:t>
            </a:r>
          </a:p>
          <a:p>
            <a:r>
              <a:rPr lang="en-US" sz="3000" dirty="0" err="1" smtClean="0">
                <a:latin typeface="Consolas" pitchFamily="49" charset="0"/>
                <a:cs typeface="Consolas" pitchFamily="49" charset="0"/>
              </a:rPr>
              <a:t>var</a:t>
            </a:r>
            <a:r>
              <a:rPr lang="en-US" sz="30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3000" dirty="0" err="1">
                <a:latin typeface="Consolas" pitchFamily="49" charset="0"/>
                <a:cs typeface="Consolas" pitchFamily="49" charset="0"/>
              </a:rPr>
              <a:t>obj</a:t>
            </a:r>
            <a:r>
              <a:rPr lang="en-US" sz="3000" dirty="0">
                <a:latin typeface="Consolas" pitchFamily="49" charset="0"/>
                <a:cs typeface="Consolas" pitchFamily="49" charset="0"/>
              </a:rPr>
              <a:t> = {a: 1, b: 2, c: 3}</a:t>
            </a:r>
          </a:p>
          <a:p>
            <a:r>
              <a:rPr lang="en-US" sz="3000" dirty="0">
                <a:latin typeface="Consolas" pitchFamily="49" charset="0"/>
                <a:cs typeface="Consolas" pitchFamily="49" charset="0"/>
              </a:rPr>
              <a:t/>
            </a:r>
            <a:br>
              <a:rPr lang="en-US" sz="3000" dirty="0">
                <a:latin typeface="Consolas" pitchFamily="49" charset="0"/>
                <a:cs typeface="Consolas" pitchFamily="49" charset="0"/>
              </a:rPr>
            </a:br>
            <a:r>
              <a:rPr lang="en-US" sz="3000" dirty="0" err="1">
                <a:latin typeface="Consolas" pitchFamily="49" charset="0"/>
                <a:cs typeface="Consolas" pitchFamily="49" charset="0"/>
              </a:rPr>
              <a:t>var</a:t>
            </a:r>
            <a:r>
              <a:rPr lang="en-US" sz="3000" dirty="0">
                <a:latin typeface="Consolas" pitchFamily="49" charset="0"/>
                <a:cs typeface="Consolas" pitchFamily="49" charset="0"/>
              </a:rPr>
              <a:t> y = </a:t>
            </a:r>
            <a:r>
              <a:rPr lang="en-US" sz="3000" b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_.map</a:t>
            </a:r>
            <a:r>
              <a:rPr lang="en-US" sz="3000" dirty="0">
                <a:latin typeface="Consolas" pitchFamily="49" charset="0"/>
                <a:cs typeface="Consolas" pitchFamily="49" charset="0"/>
              </a:rPr>
              <a:t>(</a:t>
            </a:r>
            <a:r>
              <a:rPr lang="en-US" sz="3000" dirty="0" err="1">
                <a:latin typeface="Consolas" pitchFamily="49" charset="0"/>
                <a:cs typeface="Consolas" pitchFamily="49" charset="0"/>
              </a:rPr>
              <a:t>obj</a:t>
            </a:r>
            <a:r>
              <a:rPr lang="en-US" sz="3000" dirty="0">
                <a:latin typeface="Consolas" pitchFamily="49" charset="0"/>
                <a:cs typeface="Consolas" pitchFamily="49" charset="0"/>
              </a:rPr>
              <a:t>, function(</a:t>
            </a:r>
            <a:r>
              <a:rPr lang="en-US" sz="3000" dirty="0" err="1">
                <a:latin typeface="Consolas" pitchFamily="49" charset="0"/>
                <a:cs typeface="Consolas" pitchFamily="49" charset="0"/>
              </a:rPr>
              <a:t>num</a:t>
            </a:r>
            <a:r>
              <a:rPr lang="en-US" sz="3000" dirty="0">
                <a:latin typeface="Consolas" pitchFamily="49" charset="0"/>
                <a:cs typeface="Consolas" pitchFamily="49" charset="0"/>
              </a:rPr>
              <a:t>, key){</a:t>
            </a:r>
          </a:p>
          <a:p>
            <a:r>
              <a:rPr lang="en-US" sz="3000" dirty="0" smtClean="0">
                <a:latin typeface="Consolas" pitchFamily="49" charset="0"/>
                <a:cs typeface="Consolas" pitchFamily="49" charset="0"/>
              </a:rPr>
              <a:t>	return </a:t>
            </a:r>
            <a:r>
              <a:rPr lang="en-US" sz="3000" dirty="0" err="1">
                <a:latin typeface="Consolas" pitchFamily="49" charset="0"/>
                <a:cs typeface="Consolas" pitchFamily="49" charset="0"/>
              </a:rPr>
              <a:t>num</a:t>
            </a:r>
            <a:r>
              <a:rPr lang="en-US" sz="3000" dirty="0">
                <a:latin typeface="Consolas" pitchFamily="49" charset="0"/>
                <a:cs typeface="Consolas" pitchFamily="49" charset="0"/>
              </a:rPr>
              <a:t> * 3;</a:t>
            </a:r>
          </a:p>
          <a:p>
            <a:r>
              <a:rPr lang="en-US" sz="3000" dirty="0">
                <a:latin typeface="Consolas" pitchFamily="49" charset="0"/>
                <a:cs typeface="Consolas" pitchFamily="49" charset="0"/>
              </a:rPr>
              <a:t>});</a:t>
            </a:r>
          </a:p>
          <a:p>
            <a:endParaRPr lang="en-US" sz="3000" dirty="0" smtClean="0">
              <a:latin typeface="Consolas" pitchFamily="49" charset="0"/>
              <a:cs typeface="Consolas" pitchFamily="49" charset="0"/>
            </a:endParaRPr>
          </a:p>
          <a:p>
            <a:r>
              <a:rPr lang="en-US" sz="3000" dirty="0" smtClean="0">
                <a:latin typeface="Consolas" pitchFamily="49" charset="0"/>
                <a:cs typeface="Consolas" pitchFamily="49" charset="0"/>
              </a:rPr>
              <a:t>console.log(y</a:t>
            </a:r>
            <a:r>
              <a:rPr lang="en-US" sz="3000" dirty="0">
                <a:latin typeface="Consolas" pitchFamily="49" charset="0"/>
                <a:cs typeface="Consolas" pitchFamily="49" charset="0"/>
              </a:rPr>
              <a:t>)</a:t>
            </a:r>
          </a:p>
        </p:txBody>
      </p:sp>
      <p:pic>
        <p:nvPicPr>
          <p:cNvPr id="7" name="Picture 2" descr="C:\Users\usr\Downloads\npm\underscor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421" y="199357"/>
            <a:ext cx="2822028" cy="491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870924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819810" y="691074"/>
            <a:ext cx="7740870" cy="53287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endParaRPr lang="en-US" sz="3200" b="1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5171089" y="-1"/>
            <a:ext cx="3972911" cy="126124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r>
              <a:rPr lang="en-US" sz="4400" b="1" dirty="0" smtClean="0">
                <a:solidFill>
                  <a:srgbClr val="009696"/>
                </a:solidFill>
              </a:rPr>
              <a:t>Underscore</a:t>
            </a:r>
            <a:endParaRPr lang="id-ID" sz="4400" b="1" dirty="0" smtClean="0">
              <a:solidFill>
                <a:srgbClr val="009696"/>
              </a:solidFill>
            </a:endParaRPr>
          </a:p>
          <a:p>
            <a:r>
              <a:rPr lang="id-ID" sz="2800" b="1" i="1" dirty="0" smtClean="0">
                <a:solidFill>
                  <a:srgbClr val="009696"/>
                </a:solidFill>
              </a:rPr>
              <a:t>#</a:t>
            </a:r>
            <a:r>
              <a:rPr lang="en-US" sz="2800" b="1" i="1" dirty="0">
                <a:solidFill>
                  <a:srgbClr val="009696"/>
                </a:solidFill>
              </a:rPr>
              <a:t>3</a:t>
            </a:r>
            <a:r>
              <a:rPr lang="en-US" sz="2800" b="1" i="1" dirty="0" smtClean="0">
                <a:solidFill>
                  <a:srgbClr val="009696"/>
                </a:solidFill>
              </a:rPr>
              <a:t> </a:t>
            </a:r>
            <a:r>
              <a:rPr lang="en-US" sz="2800" b="1" i="1" dirty="0" err="1" smtClean="0">
                <a:solidFill>
                  <a:srgbClr val="009696"/>
                </a:solidFill>
              </a:rPr>
              <a:t>Arr</a:t>
            </a:r>
            <a:r>
              <a:rPr lang="en-US" sz="2800" b="1" i="1" dirty="0" smtClean="0">
                <a:solidFill>
                  <a:srgbClr val="009696"/>
                </a:solidFill>
              </a:rPr>
              <a:t> Max &amp; Min</a:t>
            </a:r>
            <a:endParaRPr lang="en-US" b="1" i="1" dirty="0">
              <a:solidFill>
                <a:srgbClr val="009696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35561" y="1166640"/>
            <a:ext cx="8344582" cy="502920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r>
              <a:rPr lang="en-US" sz="3300" dirty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sz="33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3300" b="1" dirty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_</a:t>
            </a:r>
            <a:r>
              <a:rPr lang="en-US" sz="3300" dirty="0">
                <a:latin typeface="Consolas" pitchFamily="49" charset="0"/>
                <a:cs typeface="Consolas" pitchFamily="49" charset="0"/>
              </a:rPr>
              <a:t> = require(</a:t>
            </a:r>
            <a:r>
              <a:rPr lang="en-US" sz="3300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'underscore'</a:t>
            </a:r>
            <a:r>
              <a:rPr lang="en-US" sz="3300" dirty="0">
                <a:latin typeface="Consolas" pitchFamily="49" charset="0"/>
                <a:cs typeface="Consolas" pitchFamily="49" charset="0"/>
              </a:rPr>
              <a:t>);</a:t>
            </a:r>
          </a:p>
          <a:p>
            <a:r>
              <a:rPr lang="en-US" sz="3300" dirty="0" err="1">
                <a:latin typeface="Consolas" pitchFamily="49" charset="0"/>
                <a:cs typeface="Consolas" pitchFamily="49" charset="0"/>
              </a:rPr>
              <a:t>var</a:t>
            </a:r>
            <a:r>
              <a:rPr lang="en-US" sz="33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3300" dirty="0" err="1">
                <a:latin typeface="Consolas" pitchFamily="49" charset="0"/>
                <a:cs typeface="Consolas" pitchFamily="49" charset="0"/>
              </a:rPr>
              <a:t>arr</a:t>
            </a:r>
            <a:r>
              <a:rPr lang="en-US" sz="3300" dirty="0">
                <a:latin typeface="Consolas" pitchFamily="49" charset="0"/>
                <a:cs typeface="Consolas" pitchFamily="49" charset="0"/>
              </a:rPr>
              <a:t> = [1,2,3,4,5,6]</a:t>
            </a:r>
          </a:p>
          <a:p>
            <a:r>
              <a:rPr lang="en-US" sz="3300" dirty="0">
                <a:latin typeface="Consolas" pitchFamily="49" charset="0"/>
                <a:cs typeface="Consolas" pitchFamily="49" charset="0"/>
              </a:rPr>
              <a:t/>
            </a:r>
            <a:br>
              <a:rPr lang="en-US" sz="3300" dirty="0">
                <a:latin typeface="Consolas" pitchFamily="49" charset="0"/>
                <a:cs typeface="Consolas" pitchFamily="49" charset="0"/>
              </a:rPr>
            </a:br>
            <a:r>
              <a:rPr lang="en-US" sz="3300" dirty="0" err="1">
                <a:latin typeface="Consolas" pitchFamily="49" charset="0"/>
                <a:cs typeface="Consolas" pitchFamily="49" charset="0"/>
              </a:rPr>
              <a:t>var</a:t>
            </a:r>
            <a:r>
              <a:rPr lang="en-US" sz="33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3300" dirty="0" err="1">
                <a:latin typeface="Consolas" pitchFamily="49" charset="0"/>
                <a:cs typeface="Consolas" pitchFamily="49" charset="0"/>
              </a:rPr>
              <a:t>nilaiMax</a:t>
            </a:r>
            <a:r>
              <a:rPr lang="en-US" sz="3300" dirty="0">
                <a:latin typeface="Consolas" pitchFamily="49" charset="0"/>
                <a:cs typeface="Consolas" pitchFamily="49" charset="0"/>
              </a:rPr>
              <a:t> = </a:t>
            </a:r>
            <a:r>
              <a:rPr lang="en-US" sz="3300" b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_.max</a:t>
            </a:r>
            <a:r>
              <a:rPr lang="en-US" sz="3300" dirty="0">
                <a:latin typeface="Consolas" pitchFamily="49" charset="0"/>
                <a:cs typeface="Consolas" pitchFamily="49" charset="0"/>
              </a:rPr>
              <a:t>(</a:t>
            </a:r>
            <a:r>
              <a:rPr lang="en-US" sz="3300" dirty="0" err="1">
                <a:latin typeface="Consolas" pitchFamily="49" charset="0"/>
                <a:cs typeface="Consolas" pitchFamily="49" charset="0"/>
              </a:rPr>
              <a:t>arr</a:t>
            </a:r>
            <a:r>
              <a:rPr lang="en-US" sz="3300" dirty="0">
                <a:latin typeface="Consolas" pitchFamily="49" charset="0"/>
                <a:cs typeface="Consolas" pitchFamily="49" charset="0"/>
              </a:rPr>
              <a:t>);</a:t>
            </a:r>
          </a:p>
          <a:p>
            <a:r>
              <a:rPr lang="en-US" sz="3300" dirty="0" err="1">
                <a:latin typeface="Consolas" pitchFamily="49" charset="0"/>
                <a:cs typeface="Consolas" pitchFamily="49" charset="0"/>
              </a:rPr>
              <a:t>var</a:t>
            </a:r>
            <a:r>
              <a:rPr lang="en-US" sz="33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3300" dirty="0" err="1">
                <a:latin typeface="Consolas" pitchFamily="49" charset="0"/>
                <a:cs typeface="Consolas" pitchFamily="49" charset="0"/>
              </a:rPr>
              <a:t>nilaiMin</a:t>
            </a:r>
            <a:r>
              <a:rPr lang="en-US" sz="3300" dirty="0">
                <a:latin typeface="Consolas" pitchFamily="49" charset="0"/>
                <a:cs typeface="Consolas" pitchFamily="49" charset="0"/>
              </a:rPr>
              <a:t> = </a:t>
            </a:r>
            <a:r>
              <a:rPr lang="en-US" sz="3300" b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_.min</a:t>
            </a:r>
            <a:r>
              <a:rPr lang="en-US" sz="3300" dirty="0">
                <a:latin typeface="Consolas" pitchFamily="49" charset="0"/>
                <a:cs typeface="Consolas" pitchFamily="49" charset="0"/>
              </a:rPr>
              <a:t>(</a:t>
            </a:r>
            <a:r>
              <a:rPr lang="en-US" sz="3300" dirty="0" err="1">
                <a:latin typeface="Consolas" pitchFamily="49" charset="0"/>
                <a:cs typeface="Consolas" pitchFamily="49" charset="0"/>
              </a:rPr>
              <a:t>arr</a:t>
            </a:r>
            <a:r>
              <a:rPr lang="en-US" sz="3300" dirty="0">
                <a:latin typeface="Consolas" pitchFamily="49" charset="0"/>
                <a:cs typeface="Consolas" pitchFamily="49" charset="0"/>
              </a:rPr>
              <a:t>);</a:t>
            </a:r>
          </a:p>
          <a:p>
            <a:r>
              <a:rPr lang="en-US" sz="3300" dirty="0">
                <a:latin typeface="Consolas" pitchFamily="49" charset="0"/>
                <a:cs typeface="Consolas" pitchFamily="49" charset="0"/>
              </a:rPr>
              <a:t/>
            </a:r>
            <a:br>
              <a:rPr lang="en-US" sz="3300" dirty="0">
                <a:latin typeface="Consolas" pitchFamily="49" charset="0"/>
                <a:cs typeface="Consolas" pitchFamily="49" charset="0"/>
              </a:rPr>
            </a:br>
            <a:r>
              <a:rPr lang="en-US" sz="3300" dirty="0">
                <a:latin typeface="Consolas" pitchFamily="49" charset="0"/>
                <a:cs typeface="Consolas" pitchFamily="49" charset="0"/>
              </a:rPr>
              <a:t>console.log(</a:t>
            </a:r>
            <a:r>
              <a:rPr lang="en-US" sz="3300" dirty="0" err="1">
                <a:latin typeface="Consolas" pitchFamily="49" charset="0"/>
                <a:cs typeface="Consolas" pitchFamily="49" charset="0"/>
              </a:rPr>
              <a:t>nilaiMax</a:t>
            </a:r>
            <a:r>
              <a:rPr lang="en-US" sz="3300" dirty="0">
                <a:latin typeface="Consolas" pitchFamily="49" charset="0"/>
                <a:cs typeface="Consolas" pitchFamily="49" charset="0"/>
              </a:rPr>
              <a:t>)</a:t>
            </a:r>
          </a:p>
          <a:p>
            <a:r>
              <a:rPr lang="en-US" sz="3300" dirty="0">
                <a:latin typeface="Consolas" pitchFamily="49" charset="0"/>
                <a:cs typeface="Consolas" pitchFamily="49" charset="0"/>
              </a:rPr>
              <a:t>console.log(</a:t>
            </a:r>
            <a:r>
              <a:rPr lang="en-US" sz="3300" dirty="0" err="1">
                <a:latin typeface="Consolas" pitchFamily="49" charset="0"/>
                <a:cs typeface="Consolas" pitchFamily="49" charset="0"/>
              </a:rPr>
              <a:t>nilaiMin</a:t>
            </a:r>
            <a:r>
              <a:rPr lang="en-US" sz="3300" dirty="0">
                <a:latin typeface="Consolas" pitchFamily="49" charset="0"/>
                <a:cs typeface="Consolas" pitchFamily="49" charset="0"/>
              </a:rPr>
              <a:t>)</a:t>
            </a:r>
          </a:p>
        </p:txBody>
      </p:sp>
      <p:pic>
        <p:nvPicPr>
          <p:cNvPr id="7" name="Picture 2" descr="C:\Users\usr\Downloads\npm\underscor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421" y="199357"/>
            <a:ext cx="2822028" cy="491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675014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819810" y="691074"/>
            <a:ext cx="7740870" cy="53287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endParaRPr lang="en-US" sz="3200" b="1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5171089" y="-1"/>
            <a:ext cx="3972911" cy="126124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r>
              <a:rPr lang="en-US" sz="4400" b="1" dirty="0" smtClean="0">
                <a:solidFill>
                  <a:srgbClr val="009696"/>
                </a:solidFill>
              </a:rPr>
              <a:t>Underscore</a:t>
            </a:r>
            <a:endParaRPr lang="id-ID" sz="4400" b="1" dirty="0" smtClean="0">
              <a:solidFill>
                <a:srgbClr val="009696"/>
              </a:solidFill>
            </a:endParaRPr>
          </a:p>
          <a:p>
            <a:r>
              <a:rPr lang="id-ID" sz="2800" b="1" i="1" dirty="0" smtClean="0">
                <a:solidFill>
                  <a:srgbClr val="009696"/>
                </a:solidFill>
              </a:rPr>
              <a:t>#</a:t>
            </a:r>
            <a:r>
              <a:rPr lang="en-US" sz="2800" b="1" i="1" dirty="0" smtClean="0">
                <a:solidFill>
                  <a:srgbClr val="009696"/>
                </a:solidFill>
              </a:rPr>
              <a:t>4 </a:t>
            </a:r>
            <a:r>
              <a:rPr lang="en-US" sz="2800" b="1" i="1" dirty="0" err="1" smtClean="0">
                <a:solidFill>
                  <a:srgbClr val="009696"/>
                </a:solidFill>
              </a:rPr>
              <a:t>Obj</a:t>
            </a:r>
            <a:r>
              <a:rPr lang="en-US" sz="2800" b="1" i="1" dirty="0" smtClean="0">
                <a:solidFill>
                  <a:srgbClr val="009696"/>
                </a:solidFill>
              </a:rPr>
              <a:t> Max &amp; Min</a:t>
            </a:r>
            <a:endParaRPr lang="en-US" b="1" i="1" dirty="0">
              <a:solidFill>
                <a:srgbClr val="009696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691380" y="1371587"/>
            <a:ext cx="8344582" cy="502920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r>
              <a:rPr lang="en-US" sz="3000" dirty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sz="30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3000" b="1" dirty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_</a:t>
            </a:r>
            <a:r>
              <a:rPr lang="en-US" sz="3000" dirty="0">
                <a:latin typeface="Consolas" pitchFamily="49" charset="0"/>
                <a:cs typeface="Consolas" pitchFamily="49" charset="0"/>
              </a:rPr>
              <a:t> = require(</a:t>
            </a:r>
            <a:r>
              <a:rPr lang="en-US" sz="3000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'underscore'</a:t>
            </a:r>
            <a:r>
              <a:rPr lang="en-US" sz="3000" dirty="0">
                <a:latin typeface="Consolas" pitchFamily="49" charset="0"/>
                <a:cs typeface="Consolas" pitchFamily="49" charset="0"/>
              </a:rPr>
              <a:t>);</a:t>
            </a:r>
          </a:p>
          <a:p>
            <a:r>
              <a:rPr lang="en-US" sz="3000" dirty="0" err="1">
                <a:latin typeface="Consolas" pitchFamily="49" charset="0"/>
                <a:cs typeface="Consolas" pitchFamily="49" charset="0"/>
              </a:rPr>
              <a:t>var</a:t>
            </a:r>
            <a:r>
              <a:rPr lang="en-US" sz="30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3000" dirty="0" err="1">
                <a:latin typeface="Consolas" pitchFamily="49" charset="0"/>
                <a:cs typeface="Consolas" pitchFamily="49" charset="0"/>
              </a:rPr>
              <a:t>pns</a:t>
            </a:r>
            <a:r>
              <a:rPr lang="en-US" sz="3000" dirty="0">
                <a:latin typeface="Consolas" pitchFamily="49" charset="0"/>
                <a:cs typeface="Consolas" pitchFamily="49" charset="0"/>
              </a:rPr>
              <a:t> = [</a:t>
            </a:r>
          </a:p>
          <a:p>
            <a:r>
              <a:rPr lang="en-US" sz="3000" dirty="0" smtClean="0">
                <a:latin typeface="Consolas" pitchFamily="49" charset="0"/>
                <a:cs typeface="Consolas" pitchFamily="49" charset="0"/>
              </a:rPr>
              <a:t>	{</a:t>
            </a:r>
            <a:r>
              <a:rPr lang="en-US" sz="3000" dirty="0">
                <a:latin typeface="Consolas" pitchFamily="49" charset="0"/>
                <a:cs typeface="Consolas" pitchFamily="49" charset="0"/>
              </a:rPr>
              <a:t>nama:'Andi',usia:34},</a:t>
            </a:r>
          </a:p>
          <a:p>
            <a:r>
              <a:rPr lang="en-US" sz="3000" dirty="0" smtClean="0">
                <a:latin typeface="Consolas" pitchFamily="49" charset="0"/>
                <a:cs typeface="Consolas" pitchFamily="49" charset="0"/>
              </a:rPr>
              <a:t>	{</a:t>
            </a:r>
            <a:r>
              <a:rPr lang="en-US" sz="3000" dirty="0">
                <a:latin typeface="Consolas" pitchFamily="49" charset="0"/>
                <a:cs typeface="Consolas" pitchFamily="49" charset="0"/>
              </a:rPr>
              <a:t>nama:'Budi',usia:40},</a:t>
            </a:r>
          </a:p>
          <a:p>
            <a:r>
              <a:rPr lang="en-US" sz="3000" dirty="0" smtClean="0">
                <a:latin typeface="Consolas" pitchFamily="49" charset="0"/>
                <a:cs typeface="Consolas" pitchFamily="49" charset="0"/>
              </a:rPr>
              <a:t>	{</a:t>
            </a:r>
            <a:r>
              <a:rPr lang="en-US" sz="3000" dirty="0">
                <a:latin typeface="Consolas" pitchFamily="49" charset="0"/>
                <a:cs typeface="Consolas" pitchFamily="49" charset="0"/>
              </a:rPr>
              <a:t>nama:'Caca',usia:46}</a:t>
            </a:r>
          </a:p>
          <a:p>
            <a:r>
              <a:rPr lang="en-US" sz="3000" dirty="0">
                <a:latin typeface="Consolas" pitchFamily="49" charset="0"/>
                <a:cs typeface="Consolas" pitchFamily="49" charset="0"/>
              </a:rPr>
              <a:t>]</a:t>
            </a:r>
          </a:p>
          <a:p>
            <a:r>
              <a:rPr lang="en-US" sz="3000" dirty="0">
                <a:latin typeface="Consolas" pitchFamily="49" charset="0"/>
                <a:cs typeface="Consolas" pitchFamily="49" charset="0"/>
              </a:rPr>
              <a:t/>
            </a:r>
            <a:br>
              <a:rPr lang="en-US" sz="3000" dirty="0">
                <a:latin typeface="Consolas" pitchFamily="49" charset="0"/>
                <a:cs typeface="Consolas" pitchFamily="49" charset="0"/>
              </a:rPr>
            </a:br>
            <a:r>
              <a:rPr lang="en-US" sz="3000" dirty="0" err="1">
                <a:latin typeface="Consolas" pitchFamily="49" charset="0"/>
                <a:cs typeface="Consolas" pitchFamily="49" charset="0"/>
              </a:rPr>
              <a:t>var</a:t>
            </a:r>
            <a:r>
              <a:rPr lang="en-US" sz="30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3000" dirty="0" err="1">
                <a:latin typeface="Consolas" pitchFamily="49" charset="0"/>
                <a:cs typeface="Consolas" pitchFamily="49" charset="0"/>
              </a:rPr>
              <a:t>tertua</a:t>
            </a:r>
            <a:r>
              <a:rPr lang="en-US" sz="3000" dirty="0">
                <a:latin typeface="Consolas" pitchFamily="49" charset="0"/>
                <a:cs typeface="Consolas" pitchFamily="49" charset="0"/>
              </a:rPr>
              <a:t> = </a:t>
            </a:r>
            <a:r>
              <a:rPr lang="en-US" sz="3000" b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_.max</a:t>
            </a:r>
            <a:r>
              <a:rPr lang="en-US" sz="3000" dirty="0">
                <a:latin typeface="Consolas" pitchFamily="49" charset="0"/>
                <a:cs typeface="Consolas" pitchFamily="49" charset="0"/>
              </a:rPr>
              <a:t>(</a:t>
            </a:r>
            <a:r>
              <a:rPr lang="en-US" sz="3000" dirty="0" err="1">
                <a:latin typeface="Consolas" pitchFamily="49" charset="0"/>
                <a:cs typeface="Consolas" pitchFamily="49" charset="0"/>
              </a:rPr>
              <a:t>pns</a:t>
            </a:r>
            <a:r>
              <a:rPr lang="en-US" sz="3000" dirty="0">
                <a:latin typeface="Consolas" pitchFamily="49" charset="0"/>
                <a:cs typeface="Consolas" pitchFamily="49" charset="0"/>
              </a:rPr>
              <a:t>,(x)=&gt;</a:t>
            </a:r>
            <a:r>
              <a:rPr lang="en-US" sz="3000" dirty="0" err="1">
                <a:latin typeface="Consolas" pitchFamily="49" charset="0"/>
                <a:cs typeface="Consolas" pitchFamily="49" charset="0"/>
              </a:rPr>
              <a:t>x.usia</a:t>
            </a:r>
            <a:r>
              <a:rPr lang="en-US" sz="3000" dirty="0">
                <a:latin typeface="Consolas" pitchFamily="49" charset="0"/>
                <a:cs typeface="Consolas" pitchFamily="49" charset="0"/>
              </a:rPr>
              <a:t>);</a:t>
            </a:r>
          </a:p>
          <a:p>
            <a:r>
              <a:rPr lang="en-US" sz="3000" dirty="0" err="1">
                <a:latin typeface="Consolas" pitchFamily="49" charset="0"/>
                <a:cs typeface="Consolas" pitchFamily="49" charset="0"/>
              </a:rPr>
              <a:t>var</a:t>
            </a:r>
            <a:r>
              <a:rPr lang="en-US" sz="30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3000" dirty="0" err="1">
                <a:latin typeface="Consolas" pitchFamily="49" charset="0"/>
                <a:cs typeface="Consolas" pitchFamily="49" charset="0"/>
              </a:rPr>
              <a:t>termuda</a:t>
            </a:r>
            <a:r>
              <a:rPr lang="en-US" sz="3000" dirty="0">
                <a:latin typeface="Consolas" pitchFamily="49" charset="0"/>
                <a:cs typeface="Consolas" pitchFamily="49" charset="0"/>
              </a:rPr>
              <a:t> = </a:t>
            </a:r>
            <a:r>
              <a:rPr lang="en-US" sz="3000" b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_.min</a:t>
            </a:r>
            <a:r>
              <a:rPr lang="en-US" sz="3000" dirty="0">
                <a:latin typeface="Consolas" pitchFamily="49" charset="0"/>
                <a:cs typeface="Consolas" pitchFamily="49" charset="0"/>
              </a:rPr>
              <a:t>(</a:t>
            </a:r>
            <a:r>
              <a:rPr lang="en-US" sz="3000" dirty="0" err="1">
                <a:latin typeface="Consolas" pitchFamily="49" charset="0"/>
                <a:cs typeface="Consolas" pitchFamily="49" charset="0"/>
              </a:rPr>
              <a:t>pns</a:t>
            </a:r>
            <a:r>
              <a:rPr lang="en-US" sz="3000" dirty="0">
                <a:latin typeface="Consolas" pitchFamily="49" charset="0"/>
                <a:cs typeface="Consolas" pitchFamily="49" charset="0"/>
              </a:rPr>
              <a:t>,(x)=&gt;</a:t>
            </a:r>
            <a:r>
              <a:rPr lang="en-US" sz="3000" dirty="0" err="1">
                <a:latin typeface="Consolas" pitchFamily="49" charset="0"/>
                <a:cs typeface="Consolas" pitchFamily="49" charset="0"/>
              </a:rPr>
              <a:t>x.usia</a:t>
            </a:r>
            <a:r>
              <a:rPr lang="en-US" sz="3000" dirty="0">
                <a:latin typeface="Consolas" pitchFamily="49" charset="0"/>
                <a:cs typeface="Consolas" pitchFamily="49" charset="0"/>
              </a:rPr>
              <a:t>);</a:t>
            </a:r>
          </a:p>
          <a:p>
            <a:r>
              <a:rPr lang="en-US" sz="3000" dirty="0">
                <a:latin typeface="Consolas" pitchFamily="49" charset="0"/>
                <a:cs typeface="Consolas" pitchFamily="49" charset="0"/>
              </a:rPr>
              <a:t/>
            </a:r>
            <a:br>
              <a:rPr lang="en-US" sz="3000" dirty="0">
                <a:latin typeface="Consolas" pitchFamily="49" charset="0"/>
                <a:cs typeface="Consolas" pitchFamily="49" charset="0"/>
              </a:rPr>
            </a:br>
            <a:r>
              <a:rPr lang="en-US" sz="3000" dirty="0">
                <a:latin typeface="Consolas" pitchFamily="49" charset="0"/>
                <a:cs typeface="Consolas" pitchFamily="49" charset="0"/>
              </a:rPr>
              <a:t>console.log(</a:t>
            </a:r>
            <a:r>
              <a:rPr lang="en-US" sz="3000" dirty="0" err="1">
                <a:latin typeface="Consolas" pitchFamily="49" charset="0"/>
                <a:cs typeface="Consolas" pitchFamily="49" charset="0"/>
              </a:rPr>
              <a:t>tertua</a:t>
            </a:r>
            <a:r>
              <a:rPr lang="en-US" sz="3000" dirty="0">
                <a:latin typeface="Consolas" pitchFamily="49" charset="0"/>
                <a:cs typeface="Consolas" pitchFamily="49" charset="0"/>
              </a:rPr>
              <a:t>)</a:t>
            </a:r>
          </a:p>
          <a:p>
            <a:r>
              <a:rPr lang="en-US" sz="3000" dirty="0">
                <a:latin typeface="Consolas" pitchFamily="49" charset="0"/>
                <a:cs typeface="Consolas" pitchFamily="49" charset="0"/>
              </a:rPr>
              <a:t>console.log(</a:t>
            </a:r>
            <a:r>
              <a:rPr lang="en-US" sz="3000" dirty="0" err="1">
                <a:latin typeface="Consolas" pitchFamily="49" charset="0"/>
                <a:cs typeface="Consolas" pitchFamily="49" charset="0"/>
              </a:rPr>
              <a:t>termuda</a:t>
            </a:r>
            <a:r>
              <a:rPr lang="en-US" sz="3000" dirty="0">
                <a:latin typeface="Consolas" pitchFamily="49" charset="0"/>
                <a:cs typeface="Consolas" pitchFamily="49" charset="0"/>
              </a:rPr>
              <a:t>)</a:t>
            </a:r>
          </a:p>
        </p:txBody>
      </p:sp>
      <p:pic>
        <p:nvPicPr>
          <p:cNvPr id="7" name="Picture 2" descr="C:\Users\usr\Downloads\npm\underscor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421" y="199357"/>
            <a:ext cx="2822028" cy="491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464362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819810" y="691074"/>
            <a:ext cx="7740870" cy="53287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endParaRPr lang="en-US" sz="3200" b="1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5171089" y="-1"/>
            <a:ext cx="3972911" cy="126124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r>
              <a:rPr lang="en-US" sz="4400" b="1" dirty="0" smtClean="0">
                <a:solidFill>
                  <a:srgbClr val="009696"/>
                </a:solidFill>
              </a:rPr>
              <a:t>Underscore</a:t>
            </a:r>
            <a:endParaRPr lang="id-ID" sz="4400" b="1" dirty="0" smtClean="0">
              <a:solidFill>
                <a:srgbClr val="009696"/>
              </a:solidFill>
            </a:endParaRPr>
          </a:p>
          <a:p>
            <a:r>
              <a:rPr lang="id-ID" sz="2800" b="1" i="1" dirty="0" smtClean="0">
                <a:solidFill>
                  <a:srgbClr val="009696"/>
                </a:solidFill>
              </a:rPr>
              <a:t>#</a:t>
            </a:r>
            <a:r>
              <a:rPr lang="en-US" sz="2800" b="1" i="1" dirty="0" smtClean="0">
                <a:solidFill>
                  <a:srgbClr val="009696"/>
                </a:solidFill>
              </a:rPr>
              <a:t>5 Find &amp; Filter</a:t>
            </a:r>
            <a:endParaRPr lang="en-US" b="1" i="1" dirty="0">
              <a:solidFill>
                <a:srgbClr val="009696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646369" y="1371598"/>
            <a:ext cx="8344582" cy="502920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r>
              <a:rPr lang="en-US" sz="2800" dirty="0" err="1">
                <a:latin typeface="Consolas" pitchFamily="49" charset="0"/>
                <a:cs typeface="Consolas" pitchFamily="49" charset="0"/>
              </a:rPr>
              <a:t>const</a:t>
            </a:r>
            <a:r>
              <a:rPr lang="en-US" sz="28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dirty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_</a:t>
            </a:r>
            <a:r>
              <a:rPr lang="en-US" sz="2800" dirty="0">
                <a:latin typeface="Consolas" pitchFamily="49" charset="0"/>
                <a:cs typeface="Consolas" pitchFamily="49" charset="0"/>
              </a:rPr>
              <a:t> = require(</a:t>
            </a:r>
            <a:r>
              <a:rPr lang="en-US" sz="2800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'underscore'</a:t>
            </a:r>
            <a:r>
              <a:rPr lang="en-US" sz="2800" dirty="0">
                <a:latin typeface="Consolas" pitchFamily="49" charset="0"/>
                <a:cs typeface="Consolas" pitchFamily="49" charset="0"/>
              </a:rPr>
              <a:t>);</a:t>
            </a:r>
          </a:p>
          <a:p>
            <a:endParaRPr lang="en-US" sz="2800" dirty="0" smtClean="0">
              <a:latin typeface="Consolas" pitchFamily="49" charset="0"/>
              <a:cs typeface="Consolas" pitchFamily="49" charset="0"/>
            </a:endParaRPr>
          </a:p>
          <a:p>
            <a:r>
              <a:rPr lang="en-US" sz="2800" dirty="0" err="1" smtClean="0">
                <a:latin typeface="Consolas" pitchFamily="49" charset="0"/>
                <a:cs typeface="Consolas" pitchFamily="49" charset="0"/>
              </a:rPr>
              <a:t>var</a:t>
            </a:r>
            <a:r>
              <a:rPr lang="en-US" sz="28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dirty="0" err="1">
                <a:latin typeface="Consolas" pitchFamily="49" charset="0"/>
                <a:cs typeface="Consolas" pitchFamily="49" charset="0"/>
              </a:rPr>
              <a:t>arr</a:t>
            </a:r>
            <a:r>
              <a:rPr lang="en-US" sz="2800" dirty="0">
                <a:latin typeface="Consolas" pitchFamily="49" charset="0"/>
                <a:cs typeface="Consolas" pitchFamily="49" charset="0"/>
              </a:rPr>
              <a:t> = [1,2,3,4,5,6]</a:t>
            </a:r>
          </a:p>
          <a:p>
            <a:endParaRPr lang="en-US" sz="2800" dirty="0" smtClean="0">
              <a:latin typeface="Consolas" pitchFamily="49" charset="0"/>
              <a:cs typeface="Consolas" pitchFamily="49" charset="0"/>
            </a:endParaRPr>
          </a:p>
          <a:p>
            <a:r>
              <a:rPr lang="en-US" sz="2800" dirty="0" smtClean="0">
                <a:latin typeface="Consolas" pitchFamily="49" charset="0"/>
                <a:cs typeface="Consolas" pitchFamily="49" charset="0"/>
              </a:rPr>
              <a:t>function </a:t>
            </a:r>
            <a:r>
              <a:rPr lang="en-US" sz="2800" dirty="0" err="1">
                <a:latin typeface="Consolas" pitchFamily="49" charset="0"/>
                <a:cs typeface="Consolas" pitchFamily="49" charset="0"/>
              </a:rPr>
              <a:t>genap</a:t>
            </a:r>
            <a:r>
              <a:rPr lang="en-US" sz="2800" dirty="0">
                <a:latin typeface="Consolas" pitchFamily="49" charset="0"/>
                <a:cs typeface="Consolas" pitchFamily="49" charset="0"/>
              </a:rPr>
              <a:t>(x) {</a:t>
            </a:r>
          </a:p>
          <a:p>
            <a:r>
              <a:rPr lang="en-US" sz="2800" dirty="0">
                <a:latin typeface="Consolas" pitchFamily="49" charset="0"/>
                <a:cs typeface="Consolas" pitchFamily="49" charset="0"/>
              </a:rPr>
              <a:t>return x % 2 == 0</a:t>
            </a:r>
          </a:p>
          <a:p>
            <a:r>
              <a:rPr lang="en-US" sz="2800" dirty="0">
                <a:latin typeface="Consolas" pitchFamily="49" charset="0"/>
                <a:cs typeface="Consolas" pitchFamily="49" charset="0"/>
              </a:rPr>
              <a:t>}</a:t>
            </a:r>
          </a:p>
          <a:p>
            <a:endParaRPr lang="en-US" sz="2800" dirty="0" smtClean="0">
              <a:latin typeface="Consolas" pitchFamily="49" charset="0"/>
              <a:cs typeface="Consolas" pitchFamily="49" charset="0"/>
            </a:endParaRPr>
          </a:p>
          <a:p>
            <a:r>
              <a:rPr lang="en-US" sz="2800" dirty="0" err="1" smtClean="0">
                <a:latin typeface="Consolas" pitchFamily="49" charset="0"/>
                <a:cs typeface="Consolas" pitchFamily="49" charset="0"/>
              </a:rPr>
              <a:t>var</a:t>
            </a:r>
            <a:r>
              <a:rPr lang="en-US" sz="28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dirty="0" err="1">
                <a:latin typeface="Consolas" pitchFamily="49" charset="0"/>
                <a:cs typeface="Consolas" pitchFamily="49" charset="0"/>
              </a:rPr>
              <a:t>findGenap</a:t>
            </a:r>
            <a:r>
              <a:rPr lang="en-US" sz="2800" dirty="0">
                <a:latin typeface="Consolas" pitchFamily="49" charset="0"/>
                <a:cs typeface="Consolas" pitchFamily="49" charset="0"/>
              </a:rPr>
              <a:t> = </a:t>
            </a:r>
            <a:r>
              <a:rPr lang="en-US" sz="2800" b="1" dirty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_.find</a:t>
            </a:r>
            <a:r>
              <a:rPr lang="en-US" sz="2800" dirty="0">
                <a:latin typeface="Consolas" pitchFamily="49" charset="0"/>
                <a:cs typeface="Consolas" pitchFamily="49" charset="0"/>
              </a:rPr>
              <a:t>(</a:t>
            </a:r>
            <a:r>
              <a:rPr lang="en-US" sz="2800" dirty="0" err="1">
                <a:latin typeface="Consolas" pitchFamily="49" charset="0"/>
                <a:cs typeface="Consolas" pitchFamily="49" charset="0"/>
              </a:rPr>
              <a:t>arr</a:t>
            </a:r>
            <a:r>
              <a:rPr lang="en-US" sz="2800" dirty="0">
                <a:latin typeface="Consolas" pitchFamily="49" charset="0"/>
                <a:cs typeface="Consolas" pitchFamily="49" charset="0"/>
              </a:rPr>
              <a:t>, </a:t>
            </a:r>
            <a:r>
              <a:rPr lang="en-US" sz="2800" dirty="0" err="1">
                <a:latin typeface="Consolas" pitchFamily="49" charset="0"/>
                <a:cs typeface="Consolas" pitchFamily="49" charset="0"/>
              </a:rPr>
              <a:t>genap</a:t>
            </a:r>
            <a:r>
              <a:rPr lang="en-US" sz="2800" dirty="0">
                <a:latin typeface="Consolas" pitchFamily="49" charset="0"/>
                <a:cs typeface="Consolas" pitchFamily="49" charset="0"/>
              </a:rPr>
              <a:t>);</a:t>
            </a:r>
          </a:p>
          <a:p>
            <a:r>
              <a:rPr lang="en-US" sz="2800" dirty="0" err="1">
                <a:latin typeface="Consolas" pitchFamily="49" charset="0"/>
                <a:cs typeface="Consolas" pitchFamily="49" charset="0"/>
              </a:rPr>
              <a:t>var</a:t>
            </a:r>
            <a:r>
              <a:rPr lang="en-US" sz="2800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dirty="0" err="1">
                <a:latin typeface="Consolas" pitchFamily="49" charset="0"/>
                <a:cs typeface="Consolas" pitchFamily="49" charset="0"/>
              </a:rPr>
              <a:t>filterGenap</a:t>
            </a:r>
            <a:r>
              <a:rPr lang="en-US" sz="2800" dirty="0">
                <a:latin typeface="Consolas" pitchFamily="49" charset="0"/>
                <a:cs typeface="Consolas" pitchFamily="49" charset="0"/>
              </a:rPr>
              <a:t> = </a:t>
            </a:r>
            <a:r>
              <a:rPr lang="en-US" sz="2800" b="1" dirty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_.filter</a:t>
            </a:r>
            <a:r>
              <a:rPr lang="en-US" sz="2800" dirty="0">
                <a:latin typeface="Consolas" pitchFamily="49" charset="0"/>
                <a:cs typeface="Consolas" pitchFamily="49" charset="0"/>
              </a:rPr>
              <a:t>(</a:t>
            </a:r>
            <a:r>
              <a:rPr lang="en-US" sz="2800" dirty="0" err="1">
                <a:latin typeface="Consolas" pitchFamily="49" charset="0"/>
                <a:cs typeface="Consolas" pitchFamily="49" charset="0"/>
              </a:rPr>
              <a:t>arr</a:t>
            </a:r>
            <a:r>
              <a:rPr lang="en-US" sz="2800" dirty="0">
                <a:latin typeface="Consolas" pitchFamily="49" charset="0"/>
                <a:cs typeface="Consolas" pitchFamily="49" charset="0"/>
              </a:rPr>
              <a:t>, </a:t>
            </a:r>
            <a:r>
              <a:rPr lang="en-US" sz="2800" dirty="0" err="1">
                <a:latin typeface="Consolas" pitchFamily="49" charset="0"/>
                <a:cs typeface="Consolas" pitchFamily="49" charset="0"/>
              </a:rPr>
              <a:t>genap</a:t>
            </a:r>
            <a:r>
              <a:rPr lang="en-US" sz="2800" dirty="0">
                <a:latin typeface="Consolas" pitchFamily="49" charset="0"/>
                <a:cs typeface="Consolas" pitchFamily="49" charset="0"/>
              </a:rPr>
              <a:t>);</a:t>
            </a:r>
          </a:p>
          <a:p>
            <a:r>
              <a:rPr lang="en-US" sz="2800" dirty="0">
                <a:latin typeface="Consolas" pitchFamily="49" charset="0"/>
                <a:cs typeface="Consolas" pitchFamily="49" charset="0"/>
              </a:rPr>
              <a:t/>
            </a:r>
            <a:br>
              <a:rPr lang="en-US" sz="2800" dirty="0">
                <a:latin typeface="Consolas" pitchFamily="49" charset="0"/>
                <a:cs typeface="Consolas" pitchFamily="49" charset="0"/>
              </a:rPr>
            </a:br>
            <a:r>
              <a:rPr lang="en-US" sz="2800" dirty="0">
                <a:latin typeface="Consolas" pitchFamily="49" charset="0"/>
                <a:cs typeface="Consolas" pitchFamily="49" charset="0"/>
              </a:rPr>
              <a:t>console.log(</a:t>
            </a:r>
            <a:r>
              <a:rPr lang="en-US" sz="2800" dirty="0" err="1">
                <a:latin typeface="Consolas" pitchFamily="49" charset="0"/>
                <a:cs typeface="Consolas" pitchFamily="49" charset="0"/>
              </a:rPr>
              <a:t>findGenap</a:t>
            </a:r>
            <a:r>
              <a:rPr lang="en-US" sz="2800" dirty="0">
                <a:latin typeface="Consolas" pitchFamily="49" charset="0"/>
                <a:cs typeface="Consolas" pitchFamily="49" charset="0"/>
              </a:rPr>
              <a:t>)</a:t>
            </a:r>
          </a:p>
          <a:p>
            <a:r>
              <a:rPr lang="en-US" sz="2800" dirty="0">
                <a:latin typeface="Consolas" pitchFamily="49" charset="0"/>
                <a:cs typeface="Consolas" pitchFamily="49" charset="0"/>
              </a:rPr>
              <a:t>console.log(</a:t>
            </a:r>
            <a:r>
              <a:rPr lang="en-US" sz="2800" dirty="0" err="1">
                <a:latin typeface="Consolas" pitchFamily="49" charset="0"/>
                <a:cs typeface="Consolas" pitchFamily="49" charset="0"/>
              </a:rPr>
              <a:t>filterGenap</a:t>
            </a:r>
            <a:r>
              <a:rPr lang="en-US" sz="2800" dirty="0">
                <a:latin typeface="Consolas" pitchFamily="49" charset="0"/>
                <a:cs typeface="Consolas" pitchFamily="49" charset="0"/>
              </a:rPr>
              <a:t>)</a:t>
            </a:r>
          </a:p>
        </p:txBody>
      </p:sp>
      <p:pic>
        <p:nvPicPr>
          <p:cNvPr id="7" name="Picture 2" descr="C:\Users\usr\Downloads\npm\underscor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421" y="199357"/>
            <a:ext cx="2822028" cy="491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491913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819810" y="754138"/>
            <a:ext cx="7740870" cy="53287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endParaRPr lang="en-US" sz="3200" b="1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049523" y="78826"/>
            <a:ext cx="6700349" cy="13085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pPr algn="ctr"/>
            <a:r>
              <a:rPr lang="id-ID" sz="6600" b="1" dirty="0" smtClean="0">
                <a:solidFill>
                  <a:srgbClr val="009696"/>
                </a:solidFill>
              </a:rPr>
              <a:t>Yargs</a:t>
            </a:r>
            <a:endParaRPr lang="en-US" sz="5400" b="1" i="1" dirty="0">
              <a:solidFill>
                <a:srgbClr val="009696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725220" y="1512614"/>
            <a:ext cx="7788165" cy="515532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pPr fontAlgn="base"/>
            <a:r>
              <a:rPr lang="en-US" sz="2500" dirty="0" err="1"/>
              <a:t>Yargs</a:t>
            </a:r>
            <a:r>
              <a:rPr lang="en-US" sz="2500" dirty="0"/>
              <a:t> helps you build interactive command line tools, by parsing arguments and generating an elegant user </a:t>
            </a:r>
            <a:r>
              <a:rPr lang="en-US" sz="2500" dirty="0" smtClean="0"/>
              <a:t>interface</a:t>
            </a:r>
            <a:r>
              <a:rPr lang="en-ID" sz="2500" dirty="0"/>
              <a:t> </a:t>
            </a:r>
            <a:r>
              <a:rPr lang="id-ID" sz="2500" dirty="0" smtClean="0"/>
              <a:t>(See </a:t>
            </a:r>
            <a:r>
              <a:rPr lang="id-ID" sz="2500" dirty="0" smtClean="0">
                <a:solidFill>
                  <a:srgbClr val="FF0000"/>
                </a:solidFill>
              </a:rPr>
              <a:t>http</a:t>
            </a:r>
            <a:r>
              <a:rPr lang="id-ID" sz="2500" dirty="0">
                <a:solidFill>
                  <a:srgbClr val="FF0000"/>
                </a:solidFill>
              </a:rPr>
              <a:t>://</a:t>
            </a:r>
            <a:r>
              <a:rPr lang="id-ID" sz="2500" dirty="0" smtClean="0">
                <a:solidFill>
                  <a:srgbClr val="FF0000"/>
                </a:solidFill>
              </a:rPr>
              <a:t>yargs.js.org</a:t>
            </a:r>
            <a:r>
              <a:rPr lang="id-ID" sz="2500" dirty="0" smtClean="0"/>
              <a:t>)</a:t>
            </a:r>
            <a:r>
              <a:rPr lang="en-US" sz="2500" dirty="0" smtClean="0"/>
              <a:t>. </a:t>
            </a:r>
            <a:endParaRPr lang="id-ID" sz="2500" dirty="0" smtClean="0"/>
          </a:p>
          <a:p>
            <a:pPr fontAlgn="base"/>
            <a:endParaRPr lang="id-ID" sz="2500" dirty="0" smtClean="0"/>
          </a:p>
          <a:p>
            <a:pPr fontAlgn="base"/>
            <a:r>
              <a:rPr lang="en-US" sz="2500" dirty="0" smtClean="0"/>
              <a:t>It </a:t>
            </a:r>
            <a:r>
              <a:rPr lang="en-US" sz="2500" dirty="0"/>
              <a:t>gives </a:t>
            </a:r>
            <a:r>
              <a:rPr lang="en-US" sz="2500" dirty="0" smtClean="0"/>
              <a:t>you</a:t>
            </a:r>
            <a:r>
              <a:rPr lang="id-ID" sz="2500" dirty="0"/>
              <a:t>:</a:t>
            </a:r>
            <a:endParaRPr lang="id-ID" sz="2500" dirty="0" smtClean="0"/>
          </a:p>
          <a:p>
            <a:pPr marL="457200" indent="-457200" fontAlgn="base">
              <a:buAutoNum type="arabicParenBoth"/>
            </a:pPr>
            <a:r>
              <a:rPr lang="en-US" sz="2500" dirty="0" smtClean="0"/>
              <a:t>commands </a:t>
            </a:r>
            <a:r>
              <a:rPr lang="en-US" sz="2500" dirty="0"/>
              <a:t>and (grouped) </a:t>
            </a:r>
            <a:r>
              <a:rPr lang="en-US" sz="2500" dirty="0" smtClean="0"/>
              <a:t>options</a:t>
            </a:r>
            <a:r>
              <a:rPr lang="id-ID" sz="2500" dirty="0" smtClean="0"/>
              <a:t>,</a:t>
            </a:r>
            <a:r>
              <a:rPr lang="id-ID" sz="2500" dirty="0"/>
              <a:t> </a:t>
            </a:r>
            <a:endParaRPr lang="id-ID" sz="2500" dirty="0" smtClean="0"/>
          </a:p>
          <a:p>
            <a:pPr marL="457200" indent="-457200" fontAlgn="base">
              <a:buAutoNum type="arabicParenBoth"/>
            </a:pPr>
            <a:r>
              <a:rPr lang="id-ID" sz="2500" dirty="0" smtClean="0"/>
              <a:t> </a:t>
            </a:r>
            <a:r>
              <a:rPr lang="en-US" sz="2500" dirty="0" smtClean="0"/>
              <a:t>a </a:t>
            </a:r>
            <a:r>
              <a:rPr lang="en-US" sz="2500" dirty="0"/>
              <a:t>dynamically generated help menu based on your </a:t>
            </a:r>
            <a:r>
              <a:rPr lang="en-US" sz="2500" dirty="0" smtClean="0"/>
              <a:t>arguments</a:t>
            </a:r>
            <a:r>
              <a:rPr lang="id-ID" sz="2500" dirty="0" smtClean="0"/>
              <a:t> &amp; </a:t>
            </a:r>
          </a:p>
          <a:p>
            <a:pPr marL="457200" indent="-457200" fontAlgn="base">
              <a:buAutoNum type="arabicParenBoth"/>
            </a:pPr>
            <a:r>
              <a:rPr lang="id-ID" sz="2500" dirty="0" smtClean="0"/>
              <a:t> </a:t>
            </a:r>
            <a:r>
              <a:rPr lang="en-US" sz="2500" dirty="0" smtClean="0"/>
              <a:t>bash-completion </a:t>
            </a:r>
            <a:r>
              <a:rPr lang="en-US" sz="2500" dirty="0"/>
              <a:t>shortcuts for commands </a:t>
            </a:r>
            <a:r>
              <a:rPr lang="id-ID" sz="2500" dirty="0" smtClean="0"/>
              <a:t>and</a:t>
            </a:r>
            <a:r>
              <a:rPr lang="en-US" sz="2500" dirty="0" smtClean="0"/>
              <a:t> </a:t>
            </a:r>
            <a:r>
              <a:rPr lang="en-US" sz="2500" dirty="0"/>
              <a:t>options.</a:t>
            </a:r>
          </a:p>
          <a:p>
            <a:pPr marL="342900" indent="-342900" algn="just">
              <a:buBlip>
                <a:blip r:embed="rId2"/>
              </a:buBlip>
            </a:pPr>
            <a:endParaRPr lang="id-ID" sz="2500" b="1" dirty="0" smtClean="0"/>
          </a:p>
          <a:p>
            <a:pPr marL="342900" indent="-342900" algn="just">
              <a:buBlip>
                <a:blip r:embed="rId2"/>
              </a:buBlip>
            </a:pPr>
            <a:r>
              <a:rPr lang="id-ID" sz="2500" b="1" dirty="0" smtClean="0"/>
              <a:t>Installation</a:t>
            </a:r>
          </a:p>
          <a:p>
            <a:pPr algn="just"/>
            <a:r>
              <a:rPr lang="id-ID" sz="2500" b="1" dirty="0" smtClean="0"/>
              <a:t>    </a:t>
            </a:r>
            <a:r>
              <a:rPr lang="id-ID" sz="2500" b="1" dirty="0">
                <a:solidFill>
                  <a:srgbClr val="FF0000"/>
                </a:solidFill>
              </a:rPr>
              <a:t>npm </a:t>
            </a:r>
            <a:r>
              <a:rPr lang="id-ID" sz="2500" b="1" dirty="0" smtClean="0">
                <a:solidFill>
                  <a:srgbClr val="FF0000"/>
                </a:solidFill>
              </a:rPr>
              <a:t>install</a:t>
            </a:r>
            <a:r>
              <a:rPr lang="id-ID" sz="2500" b="1" dirty="0">
                <a:solidFill>
                  <a:srgbClr val="FF0000"/>
                </a:solidFill>
              </a:rPr>
              <a:t> yargs --</a:t>
            </a:r>
            <a:r>
              <a:rPr lang="id-ID" sz="2500" b="1" dirty="0" smtClean="0">
                <a:solidFill>
                  <a:srgbClr val="FF0000"/>
                </a:solidFill>
              </a:rPr>
              <a:t>save</a:t>
            </a:r>
          </a:p>
        </p:txBody>
      </p:sp>
      <p:pic>
        <p:nvPicPr>
          <p:cNvPr id="2050" name="Picture 2" descr="C:\Users\Windows 7\Videos\yargs-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4212" y="204951"/>
            <a:ext cx="1415629" cy="1132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745054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819810" y="754138"/>
            <a:ext cx="7740870" cy="53287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endParaRPr lang="en-US" sz="3200" b="1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709448" y="1529255"/>
            <a:ext cx="7961597" cy="460350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r>
              <a:rPr lang="id-ID" i="1" dirty="0" smtClean="0"/>
              <a:t>	</a:t>
            </a:r>
            <a:r>
              <a:rPr lang="id-ID" sz="4400" b="1" i="1" dirty="0" smtClean="0">
                <a:solidFill>
                  <a:srgbClr val="7030A0"/>
                </a:solidFill>
              </a:rPr>
              <a:t>satu.js</a:t>
            </a:r>
            <a:endParaRPr lang="id-ID" b="1" i="1" dirty="0" smtClean="0">
              <a:solidFill>
                <a:srgbClr val="7030A0"/>
              </a:solidFill>
            </a:endParaRPr>
          </a:p>
          <a:p>
            <a:endParaRPr lang="id-ID" sz="2400" dirty="0" smtClean="0"/>
          </a:p>
          <a:p>
            <a:r>
              <a:rPr lang="id-ID" sz="3200" dirty="0">
                <a:latin typeface="Consolas" pitchFamily="49" charset="0"/>
                <a:cs typeface="Consolas" pitchFamily="49" charset="0"/>
              </a:rPr>
              <a:t>var </a:t>
            </a:r>
            <a:r>
              <a:rPr lang="id-ID" sz="3200" b="1" dirty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argv</a:t>
            </a:r>
            <a:r>
              <a:rPr lang="id-ID" sz="3200" dirty="0">
                <a:latin typeface="Consolas" pitchFamily="49" charset="0"/>
                <a:cs typeface="Consolas" pitchFamily="49" charset="0"/>
              </a:rPr>
              <a:t> = </a:t>
            </a:r>
            <a:r>
              <a:rPr lang="id-ID" sz="3200" b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require</a:t>
            </a:r>
            <a:r>
              <a:rPr lang="id-ID" sz="3200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('yargs').argv</a:t>
            </a:r>
            <a:r>
              <a:rPr lang="id-ID" sz="3200" dirty="0">
                <a:latin typeface="Consolas" pitchFamily="49" charset="0"/>
                <a:cs typeface="Consolas" pitchFamily="49" charset="0"/>
              </a:rPr>
              <a:t>;</a:t>
            </a:r>
          </a:p>
          <a:p>
            <a:r>
              <a:rPr lang="id-ID" sz="3200" b="1" dirty="0" smtClean="0">
                <a:latin typeface="Consolas" pitchFamily="49" charset="0"/>
                <a:cs typeface="Consolas" pitchFamily="49" charset="0"/>
              </a:rPr>
              <a:t>console</a:t>
            </a:r>
            <a:r>
              <a:rPr lang="id-ID" sz="3200" dirty="0" smtClean="0">
                <a:latin typeface="Consolas" pitchFamily="49" charset="0"/>
                <a:cs typeface="Consolas" pitchFamily="49" charset="0"/>
              </a:rPr>
              <a:t>.</a:t>
            </a:r>
            <a:r>
              <a:rPr lang="id-ID" sz="3200" b="1" dirty="0" smtClean="0">
                <a:latin typeface="Consolas" pitchFamily="49" charset="0"/>
                <a:cs typeface="Consolas" pitchFamily="49" charset="0"/>
              </a:rPr>
              <a:t>log</a:t>
            </a:r>
            <a:r>
              <a:rPr lang="id-ID" sz="3200" dirty="0" smtClean="0">
                <a:latin typeface="Consolas" pitchFamily="49" charset="0"/>
                <a:cs typeface="Consolas" pitchFamily="49" charset="0"/>
              </a:rPr>
              <a:t>(</a:t>
            </a:r>
            <a:r>
              <a:rPr lang="id-ID" sz="3200" b="1" dirty="0" smtClean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argv.x</a:t>
            </a:r>
            <a:r>
              <a:rPr lang="id-ID" sz="3200" dirty="0" smtClean="0">
                <a:latin typeface="Consolas" pitchFamily="49" charset="0"/>
                <a:cs typeface="Consolas" pitchFamily="49" charset="0"/>
              </a:rPr>
              <a:t> , </a:t>
            </a:r>
            <a:r>
              <a:rPr lang="id-ID" sz="3200" b="1" dirty="0" smtClean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argv.y</a:t>
            </a:r>
            <a:r>
              <a:rPr lang="id-ID" sz="3200" dirty="0">
                <a:latin typeface="Consolas" pitchFamily="49" charset="0"/>
                <a:cs typeface="Consolas" pitchFamily="49" charset="0"/>
              </a:rPr>
              <a:t>);</a:t>
            </a:r>
          </a:p>
          <a:p>
            <a:endParaRPr lang="id-ID" sz="2800" dirty="0" smtClean="0"/>
          </a:p>
          <a:p>
            <a:endParaRPr lang="id-ID" sz="2800" dirty="0"/>
          </a:p>
          <a:p>
            <a:r>
              <a:rPr lang="id-ID" sz="2800" b="1" i="1" dirty="0" smtClean="0">
                <a:solidFill>
                  <a:srgbClr val="7030A0"/>
                </a:solidFill>
              </a:rPr>
              <a:t>//  Run script!</a:t>
            </a:r>
          </a:p>
          <a:p>
            <a:r>
              <a:rPr lang="id-ID" sz="2800" b="1" i="1" dirty="0" smtClean="0">
                <a:solidFill>
                  <a:srgbClr val="7030A0"/>
                </a:solidFill>
              </a:rPr>
              <a:t>//  node satu</a:t>
            </a:r>
          </a:p>
          <a:p>
            <a:r>
              <a:rPr lang="id-ID" sz="2800" b="1" i="1" dirty="0" smtClean="0">
                <a:solidFill>
                  <a:srgbClr val="7030A0"/>
                </a:solidFill>
              </a:rPr>
              <a:t>//  node </a:t>
            </a:r>
            <a:r>
              <a:rPr lang="id-ID" sz="2800" b="1" i="1" dirty="0">
                <a:solidFill>
                  <a:srgbClr val="7030A0"/>
                </a:solidFill>
              </a:rPr>
              <a:t>satu </a:t>
            </a:r>
            <a:r>
              <a:rPr lang="id-ID" sz="2800" b="1" i="1" dirty="0" smtClean="0">
                <a:solidFill>
                  <a:srgbClr val="7030A0"/>
                </a:solidFill>
              </a:rPr>
              <a:t> --x=4  --y=4</a:t>
            </a:r>
            <a:endParaRPr lang="id-ID" sz="2800" b="1" i="1" dirty="0">
              <a:solidFill>
                <a:srgbClr val="7030A0"/>
              </a:solidFill>
            </a:endParaRPr>
          </a:p>
          <a:p>
            <a:r>
              <a:rPr lang="id-ID" sz="2800" b="1" i="1" dirty="0" smtClean="0">
                <a:solidFill>
                  <a:srgbClr val="7030A0"/>
                </a:solidFill>
              </a:rPr>
              <a:t>//  node </a:t>
            </a:r>
            <a:r>
              <a:rPr lang="id-ID" sz="2800" b="1" i="1" dirty="0">
                <a:solidFill>
                  <a:srgbClr val="7030A0"/>
                </a:solidFill>
              </a:rPr>
              <a:t>satu </a:t>
            </a:r>
            <a:r>
              <a:rPr lang="id-ID" sz="2800" b="1" i="1" dirty="0" smtClean="0">
                <a:solidFill>
                  <a:srgbClr val="7030A0"/>
                </a:solidFill>
              </a:rPr>
              <a:t> -x 'Halo'  -y 'kawan'</a:t>
            </a:r>
            <a:endParaRPr lang="id-ID" sz="2800" b="1" i="1" dirty="0">
              <a:solidFill>
                <a:srgbClr val="7030A0"/>
              </a:solidFill>
            </a:endParaRPr>
          </a:p>
        </p:txBody>
      </p:sp>
      <p:pic>
        <p:nvPicPr>
          <p:cNvPr id="2050" name="Picture 2" descr="C:\Users\Windows 7\Videos\yargs-logo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960" y="157652"/>
            <a:ext cx="1421221" cy="1136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5959365" y="283778"/>
            <a:ext cx="2743202" cy="75674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pPr algn="r"/>
            <a:r>
              <a:rPr lang="id-ID" sz="5400" b="1" dirty="0" smtClean="0">
                <a:solidFill>
                  <a:srgbClr val="009696"/>
                </a:solidFill>
              </a:rPr>
              <a:t>Yargs</a:t>
            </a:r>
          </a:p>
          <a:p>
            <a:pPr algn="r"/>
            <a:r>
              <a:rPr lang="id-ID" sz="2800" b="1" dirty="0" smtClean="0">
                <a:solidFill>
                  <a:srgbClr val="009696"/>
                </a:solidFill>
              </a:rPr>
              <a:t>Arg.vector</a:t>
            </a:r>
            <a:endParaRPr lang="en-US" sz="4800" b="1" dirty="0">
              <a:solidFill>
                <a:srgbClr val="00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206503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819810" y="754138"/>
            <a:ext cx="7740870" cy="53287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endParaRPr lang="en-US" sz="3200" b="1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056306" y="914400"/>
            <a:ext cx="7788165" cy="594359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r>
              <a:rPr lang="id-ID" sz="3200" i="1" dirty="0" smtClean="0"/>
              <a:t>	</a:t>
            </a:r>
            <a:r>
              <a:rPr lang="id-ID" sz="4000" b="1" i="1" dirty="0" smtClean="0">
                <a:solidFill>
                  <a:srgbClr val="7030A0"/>
                </a:solidFill>
              </a:rPr>
              <a:t>satu.js</a:t>
            </a:r>
            <a:endParaRPr lang="id-ID" sz="3200" b="1" i="1" dirty="0" smtClean="0">
              <a:solidFill>
                <a:srgbClr val="7030A0"/>
              </a:solidFill>
            </a:endParaRPr>
          </a:p>
          <a:p>
            <a:endParaRPr lang="id-ID" sz="2000" dirty="0" smtClean="0"/>
          </a:p>
          <a:p>
            <a:r>
              <a:rPr lang="id-ID" sz="2800" dirty="0" smtClean="0">
                <a:latin typeface="Consolas" pitchFamily="49" charset="0"/>
                <a:cs typeface="Consolas" pitchFamily="49" charset="0"/>
              </a:rPr>
              <a:t>const </a:t>
            </a:r>
            <a:r>
              <a:rPr lang="id-ID" sz="2800" b="1" dirty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argv</a:t>
            </a:r>
            <a:r>
              <a:rPr lang="id-ID" sz="2800" dirty="0">
                <a:latin typeface="Consolas" pitchFamily="49" charset="0"/>
                <a:cs typeface="Consolas" pitchFamily="49" charset="0"/>
              </a:rPr>
              <a:t> = </a:t>
            </a:r>
            <a:r>
              <a:rPr lang="id-ID" sz="2800" b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require</a:t>
            </a:r>
            <a:r>
              <a:rPr lang="id-ID" sz="2800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('yargs').</a:t>
            </a:r>
            <a:r>
              <a:rPr lang="id-ID" sz="2800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argv</a:t>
            </a:r>
            <a:r>
              <a:rPr lang="id-ID" sz="2800" dirty="0">
                <a:latin typeface="Consolas" pitchFamily="49" charset="0"/>
                <a:cs typeface="Consolas" pitchFamily="49" charset="0"/>
              </a:rPr>
              <a:t/>
            </a:r>
            <a:br>
              <a:rPr lang="id-ID" sz="2800" dirty="0">
                <a:latin typeface="Consolas" pitchFamily="49" charset="0"/>
                <a:cs typeface="Consolas" pitchFamily="49" charset="0"/>
              </a:rPr>
            </a:br>
            <a:r>
              <a:rPr lang="id-ID" sz="2800" b="1" dirty="0">
                <a:latin typeface="Consolas" pitchFamily="49" charset="0"/>
                <a:cs typeface="Consolas" pitchFamily="49" charset="0"/>
              </a:rPr>
              <a:t>console</a:t>
            </a:r>
            <a:r>
              <a:rPr lang="id-ID" sz="2800" dirty="0">
                <a:latin typeface="Consolas" pitchFamily="49" charset="0"/>
                <a:cs typeface="Consolas" pitchFamily="49" charset="0"/>
              </a:rPr>
              <a:t>.</a:t>
            </a:r>
            <a:r>
              <a:rPr lang="id-ID" sz="2800" b="1" dirty="0">
                <a:latin typeface="Consolas" pitchFamily="49" charset="0"/>
                <a:cs typeface="Consolas" pitchFamily="49" charset="0"/>
              </a:rPr>
              <a:t>log</a:t>
            </a:r>
            <a:r>
              <a:rPr lang="id-ID" sz="2800" dirty="0">
                <a:latin typeface="Consolas" pitchFamily="49" charset="0"/>
                <a:cs typeface="Consolas" pitchFamily="49" charset="0"/>
              </a:rPr>
              <a:t>(</a:t>
            </a:r>
            <a:r>
              <a:rPr lang="id-ID" sz="2800" b="1" dirty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argv.usia</a:t>
            </a:r>
            <a:r>
              <a:rPr lang="id-ID" sz="2800" dirty="0" smtClean="0">
                <a:latin typeface="Consolas" pitchFamily="49" charset="0"/>
                <a:cs typeface="Consolas" pitchFamily="49" charset="0"/>
              </a:rPr>
              <a:t>)</a:t>
            </a:r>
            <a:endParaRPr lang="id-ID" sz="2800" dirty="0">
              <a:latin typeface="Consolas" pitchFamily="49" charset="0"/>
              <a:cs typeface="Consolas" pitchFamily="49" charset="0"/>
            </a:endParaRPr>
          </a:p>
          <a:p>
            <a:r>
              <a:rPr lang="id-ID" sz="2800" dirty="0">
                <a:latin typeface="Consolas" pitchFamily="49" charset="0"/>
                <a:cs typeface="Consolas" pitchFamily="49" charset="0"/>
              </a:rPr>
              <a:t>if (</a:t>
            </a:r>
            <a:r>
              <a:rPr lang="id-ID" sz="2800" dirty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argv.usia&gt;=25</a:t>
            </a:r>
            <a:r>
              <a:rPr lang="id-ID" sz="2800" dirty="0">
                <a:latin typeface="Consolas" pitchFamily="49" charset="0"/>
                <a:cs typeface="Consolas" pitchFamily="49" charset="0"/>
              </a:rPr>
              <a:t>) {</a:t>
            </a:r>
          </a:p>
          <a:p>
            <a:r>
              <a:rPr lang="id-ID" sz="2800" b="1" dirty="0" smtClean="0">
                <a:latin typeface="Consolas" pitchFamily="49" charset="0"/>
                <a:cs typeface="Consolas" pitchFamily="49" charset="0"/>
              </a:rPr>
              <a:t>	console</a:t>
            </a:r>
            <a:r>
              <a:rPr lang="id-ID" sz="2800" dirty="0" smtClean="0">
                <a:latin typeface="Consolas" pitchFamily="49" charset="0"/>
                <a:cs typeface="Consolas" pitchFamily="49" charset="0"/>
              </a:rPr>
              <a:t>.</a:t>
            </a:r>
            <a:r>
              <a:rPr lang="id-ID" sz="2800" b="1" dirty="0" smtClean="0">
                <a:latin typeface="Consolas" pitchFamily="49" charset="0"/>
                <a:cs typeface="Consolas" pitchFamily="49" charset="0"/>
              </a:rPr>
              <a:t>log</a:t>
            </a:r>
            <a:r>
              <a:rPr lang="id-ID" sz="2800" dirty="0">
                <a:latin typeface="Consolas" pitchFamily="49" charset="0"/>
                <a:cs typeface="Consolas" pitchFamily="49" charset="0"/>
              </a:rPr>
              <a:t>(</a:t>
            </a:r>
            <a:r>
              <a:rPr lang="id-ID" sz="2800" i="1" dirty="0">
                <a:latin typeface="Consolas" pitchFamily="49" charset="0"/>
                <a:cs typeface="Consolas" pitchFamily="49" charset="0"/>
              </a:rPr>
              <a:t>'Ingat umur, kak!'</a:t>
            </a:r>
            <a:r>
              <a:rPr lang="id-ID" sz="2800" dirty="0">
                <a:latin typeface="Consolas" pitchFamily="49" charset="0"/>
                <a:cs typeface="Consolas" pitchFamily="49" charset="0"/>
              </a:rPr>
              <a:t>)</a:t>
            </a:r>
          </a:p>
          <a:p>
            <a:r>
              <a:rPr lang="id-ID" sz="2800" dirty="0">
                <a:latin typeface="Consolas" pitchFamily="49" charset="0"/>
                <a:cs typeface="Consolas" pitchFamily="49" charset="0"/>
              </a:rPr>
              <a:t>} else {</a:t>
            </a:r>
          </a:p>
          <a:p>
            <a:r>
              <a:rPr lang="id-ID" sz="2800" b="1" dirty="0" smtClean="0">
                <a:latin typeface="Consolas" pitchFamily="49" charset="0"/>
                <a:cs typeface="Consolas" pitchFamily="49" charset="0"/>
              </a:rPr>
              <a:t>	console</a:t>
            </a:r>
            <a:r>
              <a:rPr lang="id-ID" sz="2800" dirty="0" smtClean="0">
                <a:latin typeface="Consolas" pitchFamily="49" charset="0"/>
                <a:cs typeface="Consolas" pitchFamily="49" charset="0"/>
              </a:rPr>
              <a:t>.</a:t>
            </a:r>
            <a:r>
              <a:rPr lang="id-ID" sz="2800" b="1" dirty="0" smtClean="0">
                <a:latin typeface="Consolas" pitchFamily="49" charset="0"/>
                <a:cs typeface="Consolas" pitchFamily="49" charset="0"/>
              </a:rPr>
              <a:t>log</a:t>
            </a:r>
            <a:r>
              <a:rPr lang="id-ID" sz="2800" dirty="0">
                <a:latin typeface="Consolas" pitchFamily="49" charset="0"/>
                <a:cs typeface="Consolas" pitchFamily="49" charset="0"/>
              </a:rPr>
              <a:t>(</a:t>
            </a:r>
            <a:r>
              <a:rPr lang="id-ID" sz="2800" i="1" dirty="0">
                <a:latin typeface="Consolas" pitchFamily="49" charset="0"/>
                <a:cs typeface="Consolas" pitchFamily="49" charset="0"/>
              </a:rPr>
              <a:t>'Enjoy your life!'</a:t>
            </a:r>
            <a:r>
              <a:rPr lang="id-ID" sz="2800" dirty="0">
                <a:latin typeface="Consolas" pitchFamily="49" charset="0"/>
                <a:cs typeface="Consolas" pitchFamily="49" charset="0"/>
              </a:rPr>
              <a:t>)</a:t>
            </a:r>
          </a:p>
          <a:p>
            <a:r>
              <a:rPr lang="id-ID" sz="2800" dirty="0" smtClean="0">
                <a:latin typeface="Consolas" pitchFamily="49" charset="0"/>
                <a:cs typeface="Consolas" pitchFamily="49" charset="0"/>
              </a:rPr>
              <a:t>}</a:t>
            </a:r>
          </a:p>
          <a:p>
            <a:endParaRPr lang="id-ID" sz="2800" dirty="0"/>
          </a:p>
          <a:p>
            <a:r>
              <a:rPr lang="id-ID" sz="2800" b="1" i="1" dirty="0" smtClean="0">
                <a:solidFill>
                  <a:srgbClr val="7030A0"/>
                </a:solidFill>
              </a:rPr>
              <a:t>//  Run script!</a:t>
            </a:r>
          </a:p>
          <a:p>
            <a:r>
              <a:rPr lang="id-ID" sz="2800" b="1" i="1" dirty="0" smtClean="0">
                <a:solidFill>
                  <a:srgbClr val="7030A0"/>
                </a:solidFill>
              </a:rPr>
              <a:t>//  node satu</a:t>
            </a:r>
          </a:p>
          <a:p>
            <a:r>
              <a:rPr lang="id-ID" sz="2800" b="1" i="1" dirty="0" smtClean="0">
                <a:solidFill>
                  <a:srgbClr val="7030A0"/>
                </a:solidFill>
              </a:rPr>
              <a:t>//  node </a:t>
            </a:r>
            <a:r>
              <a:rPr lang="id-ID" sz="2800" b="1" i="1" dirty="0">
                <a:solidFill>
                  <a:srgbClr val="7030A0"/>
                </a:solidFill>
              </a:rPr>
              <a:t>satu </a:t>
            </a:r>
            <a:r>
              <a:rPr lang="id-ID" sz="2800" b="1" i="1" dirty="0" smtClean="0">
                <a:solidFill>
                  <a:srgbClr val="7030A0"/>
                </a:solidFill>
              </a:rPr>
              <a:t>--usia=24</a:t>
            </a:r>
            <a:endParaRPr lang="id-ID" sz="2800" b="1" i="1" dirty="0">
              <a:solidFill>
                <a:srgbClr val="7030A0"/>
              </a:solidFill>
            </a:endParaRPr>
          </a:p>
          <a:p>
            <a:r>
              <a:rPr lang="id-ID" sz="2800" b="1" i="1" dirty="0" smtClean="0">
                <a:solidFill>
                  <a:srgbClr val="7030A0"/>
                </a:solidFill>
              </a:rPr>
              <a:t>//  node </a:t>
            </a:r>
            <a:r>
              <a:rPr lang="id-ID" sz="2800" b="1" i="1" dirty="0">
                <a:solidFill>
                  <a:srgbClr val="7030A0"/>
                </a:solidFill>
              </a:rPr>
              <a:t>satu -</a:t>
            </a:r>
            <a:r>
              <a:rPr lang="id-ID" sz="2800" b="1" i="1" dirty="0" smtClean="0">
                <a:solidFill>
                  <a:srgbClr val="7030A0"/>
                </a:solidFill>
              </a:rPr>
              <a:t>usia 31</a:t>
            </a:r>
            <a:endParaRPr lang="id-ID" sz="2800" b="1" i="1" dirty="0">
              <a:solidFill>
                <a:srgbClr val="7030A0"/>
              </a:solidFill>
            </a:endParaRPr>
          </a:p>
        </p:txBody>
      </p:sp>
      <p:pic>
        <p:nvPicPr>
          <p:cNvPr id="2050" name="Picture 2" descr="C:\Users\Windows 7\Videos\yargs-logo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960" y="157652"/>
            <a:ext cx="1421221" cy="1136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5959365" y="283778"/>
            <a:ext cx="2743202" cy="75674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pPr algn="r"/>
            <a:r>
              <a:rPr lang="id-ID" sz="5400" b="1" dirty="0" smtClean="0">
                <a:solidFill>
                  <a:srgbClr val="009696"/>
                </a:solidFill>
              </a:rPr>
              <a:t>Yargs</a:t>
            </a:r>
          </a:p>
          <a:p>
            <a:pPr algn="r"/>
            <a:r>
              <a:rPr lang="id-ID" sz="2800" b="1" dirty="0" smtClean="0">
                <a:solidFill>
                  <a:srgbClr val="009696"/>
                </a:solidFill>
              </a:rPr>
              <a:t>Arg.vector</a:t>
            </a:r>
            <a:endParaRPr lang="en-US" sz="4800" b="1" dirty="0">
              <a:solidFill>
                <a:srgbClr val="00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98176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819810" y="754138"/>
            <a:ext cx="7740870" cy="53287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endParaRPr lang="en-US" sz="3200" b="1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5959365" y="283778"/>
            <a:ext cx="2743202" cy="75674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pPr algn="r"/>
            <a:r>
              <a:rPr lang="id-ID" sz="5400" b="1" dirty="0" smtClean="0">
                <a:solidFill>
                  <a:srgbClr val="009696"/>
                </a:solidFill>
              </a:rPr>
              <a:t>Yargs</a:t>
            </a:r>
          </a:p>
          <a:p>
            <a:pPr algn="r"/>
            <a:r>
              <a:rPr lang="id-ID" sz="2800" b="1" dirty="0" smtClean="0">
                <a:solidFill>
                  <a:srgbClr val="009696"/>
                </a:solidFill>
              </a:rPr>
              <a:t>process</a:t>
            </a:r>
            <a:endParaRPr lang="en-US" sz="4800" b="1" dirty="0">
              <a:solidFill>
                <a:srgbClr val="009696"/>
              </a:solidFill>
            </a:endParaRPr>
          </a:p>
        </p:txBody>
      </p:sp>
      <p:pic>
        <p:nvPicPr>
          <p:cNvPr id="2050" name="Picture 2" descr="C:\Users\Windows 7\Videos\yargs-logo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960" y="157652"/>
            <a:ext cx="1421221" cy="1136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5959365" y="5959366"/>
            <a:ext cx="2885106" cy="6936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056306" y="754138"/>
            <a:ext cx="7788165" cy="532874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r>
              <a:rPr lang="id-ID" sz="3200" i="1" dirty="0" smtClean="0"/>
              <a:t>	</a:t>
            </a:r>
            <a:r>
              <a:rPr lang="id-ID" sz="4000" b="1" i="1" dirty="0" smtClean="0">
                <a:solidFill>
                  <a:srgbClr val="7030A0"/>
                </a:solidFill>
              </a:rPr>
              <a:t>satu.js</a:t>
            </a:r>
            <a:endParaRPr lang="id-ID" sz="3200" b="1" i="1" dirty="0" smtClean="0">
              <a:solidFill>
                <a:srgbClr val="7030A0"/>
              </a:solidFill>
            </a:endParaRPr>
          </a:p>
          <a:p>
            <a:endParaRPr lang="id-ID" sz="2000" dirty="0" smtClean="0"/>
          </a:p>
          <a:p>
            <a:r>
              <a:rPr lang="id-ID" sz="2900" dirty="0" smtClean="0">
                <a:latin typeface="Consolas" pitchFamily="49" charset="0"/>
                <a:cs typeface="Consolas" pitchFamily="49" charset="0"/>
              </a:rPr>
              <a:t>const </a:t>
            </a:r>
            <a:r>
              <a:rPr lang="id-ID" sz="2900" b="1" dirty="0" smtClean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argv</a:t>
            </a:r>
            <a:r>
              <a:rPr lang="id-ID" sz="2900" dirty="0" smtClean="0">
                <a:latin typeface="Consolas" pitchFamily="49" charset="0"/>
                <a:cs typeface="Consolas" pitchFamily="49" charset="0"/>
              </a:rPr>
              <a:t> = </a:t>
            </a:r>
            <a:r>
              <a:rPr lang="id-ID" sz="2900" b="1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require</a:t>
            </a:r>
            <a:r>
              <a:rPr lang="id-ID" sz="2900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('yargs').argv</a:t>
            </a:r>
            <a:r>
              <a:rPr lang="id-ID" sz="2900" dirty="0" smtClean="0">
                <a:latin typeface="Consolas" pitchFamily="49" charset="0"/>
                <a:cs typeface="Consolas" pitchFamily="49" charset="0"/>
              </a:rPr>
              <a:t/>
            </a:r>
            <a:br>
              <a:rPr lang="id-ID" sz="2900" dirty="0" smtClean="0">
                <a:latin typeface="Consolas" pitchFamily="49" charset="0"/>
                <a:cs typeface="Consolas" pitchFamily="49" charset="0"/>
              </a:rPr>
            </a:br>
            <a:r>
              <a:rPr lang="id-ID" sz="2900" dirty="0">
                <a:latin typeface="Consolas" pitchFamily="49" charset="0"/>
                <a:cs typeface="Consolas" pitchFamily="49" charset="0"/>
              </a:rPr>
              <a:t>var </a:t>
            </a:r>
            <a:r>
              <a:rPr lang="id-ID" sz="2900" b="1" dirty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perintah</a:t>
            </a:r>
            <a:r>
              <a:rPr lang="id-ID" sz="2900" dirty="0">
                <a:latin typeface="Consolas" pitchFamily="49" charset="0"/>
                <a:cs typeface="Consolas" pitchFamily="49" charset="0"/>
              </a:rPr>
              <a:t> = </a:t>
            </a:r>
            <a:r>
              <a:rPr lang="id-ID" sz="2900" b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process</a:t>
            </a:r>
            <a:r>
              <a:rPr lang="id-ID" sz="2900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.argv</a:t>
            </a:r>
            <a:r>
              <a:rPr lang="id-ID" sz="2900" dirty="0">
                <a:latin typeface="Consolas" pitchFamily="49" charset="0"/>
                <a:cs typeface="Consolas" pitchFamily="49" charset="0"/>
              </a:rPr>
              <a:t>;</a:t>
            </a:r>
          </a:p>
          <a:p>
            <a:endParaRPr lang="id-ID" sz="2900" b="1" dirty="0" smtClean="0">
              <a:latin typeface="Consolas" pitchFamily="49" charset="0"/>
              <a:cs typeface="Consolas" pitchFamily="49" charset="0"/>
            </a:endParaRPr>
          </a:p>
          <a:p>
            <a:r>
              <a:rPr lang="id-ID" sz="2900" b="1" dirty="0" smtClean="0">
                <a:latin typeface="Consolas" pitchFamily="49" charset="0"/>
                <a:cs typeface="Consolas" pitchFamily="49" charset="0"/>
              </a:rPr>
              <a:t>console</a:t>
            </a:r>
            <a:r>
              <a:rPr lang="id-ID" sz="2900" dirty="0" smtClean="0">
                <a:latin typeface="Consolas" pitchFamily="49" charset="0"/>
                <a:cs typeface="Consolas" pitchFamily="49" charset="0"/>
              </a:rPr>
              <a:t>.</a:t>
            </a:r>
            <a:r>
              <a:rPr lang="id-ID" sz="2900" b="1" dirty="0" smtClean="0">
                <a:latin typeface="Consolas" pitchFamily="49" charset="0"/>
                <a:cs typeface="Consolas" pitchFamily="49" charset="0"/>
              </a:rPr>
              <a:t>log</a:t>
            </a:r>
            <a:r>
              <a:rPr lang="id-ID" sz="2900" dirty="0" smtClean="0">
                <a:latin typeface="Consolas" pitchFamily="49" charset="0"/>
                <a:cs typeface="Consolas" pitchFamily="49" charset="0"/>
              </a:rPr>
              <a:t>(</a:t>
            </a:r>
            <a:r>
              <a:rPr lang="id-ID" sz="2900" b="1" dirty="0" smtClean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perintah</a:t>
            </a:r>
            <a:r>
              <a:rPr lang="id-ID" sz="2900" dirty="0" smtClean="0">
                <a:latin typeface="Consolas" pitchFamily="49" charset="0"/>
                <a:cs typeface="Consolas" pitchFamily="49" charset="0"/>
              </a:rPr>
              <a:t>);</a:t>
            </a:r>
          </a:p>
          <a:p>
            <a:r>
              <a:rPr lang="id-ID" sz="2900" b="1" dirty="0" smtClean="0">
                <a:latin typeface="Consolas" pitchFamily="49" charset="0"/>
                <a:cs typeface="Consolas" pitchFamily="49" charset="0"/>
              </a:rPr>
              <a:t>console</a:t>
            </a:r>
            <a:r>
              <a:rPr lang="id-ID" sz="2900" dirty="0" smtClean="0">
                <a:latin typeface="Consolas" pitchFamily="49" charset="0"/>
                <a:cs typeface="Consolas" pitchFamily="49" charset="0"/>
              </a:rPr>
              <a:t>.</a:t>
            </a:r>
            <a:r>
              <a:rPr lang="id-ID" sz="2900" b="1" dirty="0" smtClean="0">
                <a:latin typeface="Consolas" pitchFamily="49" charset="0"/>
                <a:cs typeface="Consolas" pitchFamily="49" charset="0"/>
              </a:rPr>
              <a:t>log</a:t>
            </a:r>
            <a:r>
              <a:rPr lang="id-ID" sz="2900" dirty="0" smtClean="0">
                <a:latin typeface="Consolas" pitchFamily="49" charset="0"/>
                <a:cs typeface="Consolas" pitchFamily="49" charset="0"/>
              </a:rPr>
              <a:t>(</a:t>
            </a:r>
            <a:r>
              <a:rPr lang="id-ID" sz="2900" b="1" dirty="0" smtClean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perintah[3]</a:t>
            </a:r>
            <a:r>
              <a:rPr lang="id-ID" sz="2900" dirty="0" smtClean="0">
                <a:latin typeface="Consolas" pitchFamily="49" charset="0"/>
                <a:cs typeface="Consolas" pitchFamily="49" charset="0"/>
              </a:rPr>
              <a:t>);</a:t>
            </a:r>
            <a:endParaRPr lang="id-ID" sz="2900" dirty="0">
              <a:latin typeface="Consolas" pitchFamily="49" charset="0"/>
              <a:cs typeface="Consolas" pitchFamily="49" charset="0"/>
            </a:endParaRPr>
          </a:p>
          <a:p>
            <a:r>
              <a:rPr lang="id-ID" sz="2900" b="1" dirty="0">
                <a:latin typeface="Consolas" pitchFamily="49" charset="0"/>
                <a:cs typeface="Consolas" pitchFamily="49" charset="0"/>
              </a:rPr>
              <a:t>console</a:t>
            </a:r>
            <a:r>
              <a:rPr lang="id-ID" sz="2900" dirty="0">
                <a:latin typeface="Consolas" pitchFamily="49" charset="0"/>
                <a:cs typeface="Consolas" pitchFamily="49" charset="0"/>
              </a:rPr>
              <a:t>.</a:t>
            </a:r>
            <a:r>
              <a:rPr lang="id-ID" sz="2900" b="1" dirty="0">
                <a:latin typeface="Consolas" pitchFamily="49" charset="0"/>
                <a:cs typeface="Consolas" pitchFamily="49" charset="0"/>
              </a:rPr>
              <a:t>log</a:t>
            </a:r>
            <a:r>
              <a:rPr lang="id-ID" sz="2900" dirty="0">
                <a:latin typeface="Consolas" pitchFamily="49" charset="0"/>
                <a:cs typeface="Consolas" pitchFamily="49" charset="0"/>
              </a:rPr>
              <a:t>(</a:t>
            </a:r>
            <a:r>
              <a:rPr lang="id-ID" sz="2900" b="1" dirty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argv.judul</a:t>
            </a:r>
            <a:r>
              <a:rPr lang="id-ID" sz="2900" dirty="0">
                <a:latin typeface="Consolas" pitchFamily="49" charset="0"/>
                <a:cs typeface="Consolas" pitchFamily="49" charset="0"/>
              </a:rPr>
              <a:t>);</a:t>
            </a:r>
          </a:p>
          <a:p>
            <a:endParaRPr lang="id-ID" sz="3200" dirty="0"/>
          </a:p>
          <a:p>
            <a:r>
              <a:rPr lang="id-ID" sz="2800" b="1" i="1" dirty="0" smtClean="0">
                <a:solidFill>
                  <a:srgbClr val="7030A0"/>
                </a:solidFill>
              </a:rPr>
              <a:t>//  Run script!</a:t>
            </a:r>
          </a:p>
          <a:p>
            <a:r>
              <a:rPr lang="id-ID" sz="2800" b="1" i="1" dirty="0" smtClean="0">
                <a:solidFill>
                  <a:srgbClr val="7030A0"/>
                </a:solidFill>
              </a:rPr>
              <a:t>//  node satu</a:t>
            </a:r>
          </a:p>
          <a:p>
            <a:r>
              <a:rPr lang="id-ID" sz="2800" b="1" i="1" dirty="0" smtClean="0">
                <a:solidFill>
                  <a:srgbClr val="7030A0"/>
                </a:solidFill>
              </a:rPr>
              <a:t>//  node </a:t>
            </a:r>
            <a:r>
              <a:rPr lang="id-ID" sz="2800" b="1" i="1" dirty="0">
                <a:solidFill>
                  <a:srgbClr val="7030A0"/>
                </a:solidFill>
              </a:rPr>
              <a:t>satu </a:t>
            </a:r>
            <a:r>
              <a:rPr lang="id-ID" sz="2800" b="1" i="1" dirty="0" smtClean="0">
                <a:solidFill>
                  <a:srgbClr val="7030A0"/>
                </a:solidFill>
              </a:rPr>
              <a:t>--judul=Iron Man</a:t>
            </a:r>
            <a:endParaRPr lang="id-ID" sz="2800" b="1" i="1" dirty="0">
              <a:solidFill>
                <a:srgbClr val="7030A0"/>
              </a:solidFill>
            </a:endParaRPr>
          </a:p>
          <a:p>
            <a:r>
              <a:rPr lang="id-ID" sz="2800" b="1" i="1" dirty="0" smtClean="0">
                <a:solidFill>
                  <a:srgbClr val="7030A0"/>
                </a:solidFill>
              </a:rPr>
              <a:t>//  node </a:t>
            </a:r>
            <a:r>
              <a:rPr lang="id-ID" sz="2800" b="1" i="1" dirty="0">
                <a:solidFill>
                  <a:srgbClr val="7030A0"/>
                </a:solidFill>
              </a:rPr>
              <a:t>satu </a:t>
            </a:r>
            <a:r>
              <a:rPr lang="id-ID" sz="2800" b="1" i="1" dirty="0" smtClean="0">
                <a:solidFill>
                  <a:srgbClr val="7030A0"/>
                </a:solidFill>
              </a:rPr>
              <a:t>daftar --judul=Iron Man</a:t>
            </a:r>
            <a:endParaRPr lang="id-ID" sz="2800" b="1" i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911520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819810" y="691074"/>
            <a:ext cx="7740870" cy="53287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endParaRPr lang="en-US" sz="3200" b="1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682390" y="691074"/>
            <a:ext cx="7973826" cy="532874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pPr algn="ctr"/>
            <a:r>
              <a:rPr lang="id-ID" sz="4400" b="1" dirty="0" smtClean="0">
                <a:solidFill>
                  <a:srgbClr val="009696"/>
                </a:solidFill>
              </a:rPr>
              <a:t>Modules</a:t>
            </a:r>
          </a:p>
          <a:p>
            <a:pPr algn="ctr"/>
            <a:endParaRPr lang="id-ID" sz="2500" b="1" dirty="0">
              <a:solidFill>
                <a:srgbClr val="009696"/>
              </a:solidFill>
            </a:endParaRPr>
          </a:p>
          <a:p>
            <a:r>
              <a:rPr lang="id-ID" sz="2500" dirty="0" smtClean="0"/>
              <a:t>Module is anything that can be loaded with </a:t>
            </a:r>
            <a:r>
              <a:rPr lang="id-ID" sz="2500" b="1" i="1" dirty="0" smtClean="0">
                <a:solidFill>
                  <a:srgbClr val="009696"/>
                </a:solidFill>
              </a:rPr>
              <a:t>require</a:t>
            </a:r>
            <a:r>
              <a:rPr lang="id-ID" sz="2500" b="1" dirty="0" smtClean="0">
                <a:solidFill>
                  <a:srgbClr val="009696"/>
                </a:solidFill>
              </a:rPr>
              <a:t>() </a:t>
            </a:r>
            <a:r>
              <a:rPr lang="id-ID" sz="2500" dirty="0" smtClean="0"/>
              <a:t>in an NodeJS program, including:</a:t>
            </a:r>
          </a:p>
          <a:p>
            <a:endParaRPr lang="id-ID" sz="2500" dirty="0" smtClean="0"/>
          </a:p>
          <a:p>
            <a:pPr marL="342900" indent="-342900">
              <a:buBlip>
                <a:blip r:embed="rId2"/>
              </a:buBlip>
            </a:pPr>
            <a:r>
              <a:rPr lang="id-ID" sz="2500" dirty="0" smtClean="0"/>
              <a:t>A folder with a </a:t>
            </a:r>
            <a:r>
              <a:rPr lang="id-ID" sz="2500" b="1" i="1" dirty="0" smtClean="0">
                <a:solidFill>
                  <a:srgbClr val="009696"/>
                </a:solidFill>
              </a:rPr>
              <a:t>package.json</a:t>
            </a:r>
            <a:r>
              <a:rPr lang="id-ID" sz="2500" dirty="0" smtClean="0"/>
              <a:t> file containing a main field,</a:t>
            </a:r>
          </a:p>
          <a:p>
            <a:endParaRPr lang="id-ID" sz="2500" dirty="0" smtClean="0"/>
          </a:p>
          <a:p>
            <a:pPr marL="342900" indent="-342900">
              <a:buBlip>
                <a:blip r:embed="rId2"/>
              </a:buBlip>
            </a:pPr>
            <a:r>
              <a:rPr lang="id-ID" sz="2500" dirty="0" smtClean="0"/>
              <a:t>A folder with an </a:t>
            </a:r>
            <a:r>
              <a:rPr lang="id-ID" sz="2500" b="1" i="1" dirty="0" smtClean="0">
                <a:solidFill>
                  <a:srgbClr val="009696"/>
                </a:solidFill>
              </a:rPr>
              <a:t>index.js</a:t>
            </a:r>
            <a:r>
              <a:rPr lang="id-ID" sz="2500" dirty="0" smtClean="0"/>
              <a:t> file in it, or</a:t>
            </a:r>
          </a:p>
          <a:p>
            <a:endParaRPr lang="id-ID" sz="2500" dirty="0" smtClean="0"/>
          </a:p>
          <a:p>
            <a:pPr marL="342900" indent="-342900">
              <a:buBlip>
                <a:blip r:embed="rId2"/>
              </a:buBlip>
            </a:pPr>
            <a:r>
              <a:rPr lang="id-ID" sz="2500" dirty="0" smtClean="0"/>
              <a:t>Just a JavaScript file.</a:t>
            </a:r>
          </a:p>
          <a:p>
            <a:pPr marL="342900" indent="-342900">
              <a:buBlip>
                <a:blip r:embed="rId2"/>
              </a:buBlip>
            </a:pPr>
            <a:endParaRPr lang="id-ID" sz="2500" dirty="0"/>
          </a:p>
          <a:p>
            <a:r>
              <a:rPr lang="id-ID" sz="2500" b="1" i="1" dirty="0" smtClean="0">
                <a:solidFill>
                  <a:srgbClr val="FF0000"/>
                </a:solidFill>
              </a:rPr>
              <a:t>Note:</a:t>
            </a:r>
            <a:r>
              <a:rPr lang="id-ID" sz="2500" dirty="0" smtClean="0"/>
              <a:t> </a:t>
            </a:r>
            <a:r>
              <a:rPr lang="id-ID" sz="2500" b="1" dirty="0" smtClean="0"/>
              <a:t>Most NPM packages are modules!</a:t>
            </a:r>
            <a:endParaRPr lang="en-US" sz="2500" b="1" dirty="0"/>
          </a:p>
        </p:txBody>
      </p:sp>
    </p:spTree>
    <p:extLst>
      <p:ext uri="{BB962C8B-B14F-4D97-AF65-F5344CB8AC3E}">
        <p14:creationId xmlns:p14="http://schemas.microsoft.com/office/powerpoint/2010/main" val="396501420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819810" y="754138"/>
            <a:ext cx="7740870" cy="53287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endParaRPr lang="en-US" sz="3200" b="1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033757" y="110358"/>
            <a:ext cx="6700349" cy="13085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pPr algn="ctr"/>
            <a:r>
              <a:rPr lang="id-ID" sz="6000" b="1" dirty="0" smtClean="0">
                <a:solidFill>
                  <a:srgbClr val="009696"/>
                </a:solidFill>
              </a:rPr>
              <a:t>Nodemon</a:t>
            </a:r>
            <a:endParaRPr lang="en-US" sz="4800" b="1" i="1" dirty="0">
              <a:solidFill>
                <a:srgbClr val="009696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35576" y="1418893"/>
            <a:ext cx="7535915" cy="531297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pPr algn="just"/>
            <a:r>
              <a:rPr lang="en-US" sz="2200" dirty="0" err="1"/>
              <a:t>Nodemon</a:t>
            </a:r>
            <a:r>
              <a:rPr lang="en-US" sz="2200" dirty="0"/>
              <a:t> is a </a:t>
            </a:r>
            <a:r>
              <a:rPr lang="id-ID" sz="2200" dirty="0" smtClean="0"/>
              <a:t>tool/</a:t>
            </a:r>
            <a:r>
              <a:rPr lang="en-US" sz="2200" dirty="0" smtClean="0"/>
              <a:t>utility </a:t>
            </a:r>
            <a:r>
              <a:rPr lang="en-US" sz="2200" dirty="0"/>
              <a:t>that will monitor for any changes in your source and automatically restart your server</a:t>
            </a:r>
            <a:r>
              <a:rPr lang="en-US" sz="2200" dirty="0" smtClean="0"/>
              <a:t>.</a:t>
            </a:r>
            <a:r>
              <a:rPr lang="id-ID" sz="2200" dirty="0"/>
              <a:t> </a:t>
            </a:r>
            <a:r>
              <a:rPr lang="en-US" sz="2200" dirty="0"/>
              <a:t>Just use </a:t>
            </a:r>
            <a:r>
              <a:rPr lang="en-US" sz="2200" b="1" i="1" dirty="0" err="1">
                <a:solidFill>
                  <a:srgbClr val="009696"/>
                </a:solidFill>
              </a:rPr>
              <a:t>nodemon</a:t>
            </a:r>
            <a:r>
              <a:rPr lang="en-US" sz="2200" dirty="0"/>
              <a:t> instead of </a:t>
            </a:r>
            <a:r>
              <a:rPr lang="en-US" sz="2200" b="1" i="1" dirty="0">
                <a:solidFill>
                  <a:srgbClr val="009696"/>
                </a:solidFill>
              </a:rPr>
              <a:t>node</a:t>
            </a:r>
            <a:r>
              <a:rPr lang="en-US" sz="2200" dirty="0"/>
              <a:t> to run your code, and now your process will automatically restart when your code changes</a:t>
            </a:r>
            <a:r>
              <a:rPr lang="en-US" sz="2200" dirty="0" smtClean="0"/>
              <a:t>.</a:t>
            </a:r>
            <a:endParaRPr lang="id-ID" sz="2200" dirty="0" smtClean="0"/>
          </a:p>
          <a:p>
            <a:pPr algn="just"/>
            <a:r>
              <a:rPr lang="id-ID" sz="2200" dirty="0" smtClean="0"/>
              <a:t>See </a:t>
            </a:r>
            <a:r>
              <a:rPr lang="id-ID" sz="2200" dirty="0" smtClean="0">
                <a:solidFill>
                  <a:srgbClr val="FF0000"/>
                </a:solidFill>
              </a:rPr>
              <a:t>https</a:t>
            </a:r>
            <a:r>
              <a:rPr lang="id-ID" sz="2200" dirty="0">
                <a:solidFill>
                  <a:srgbClr val="FF0000"/>
                </a:solidFill>
              </a:rPr>
              <a:t>://</a:t>
            </a:r>
            <a:r>
              <a:rPr lang="id-ID" sz="2200" dirty="0" smtClean="0">
                <a:solidFill>
                  <a:srgbClr val="FF0000"/>
                </a:solidFill>
              </a:rPr>
              <a:t>nodemon.io</a:t>
            </a:r>
            <a:r>
              <a:rPr lang="id-ID" sz="2200" dirty="0" smtClean="0"/>
              <a:t>.</a:t>
            </a:r>
          </a:p>
          <a:p>
            <a:pPr algn="just"/>
            <a:endParaRPr lang="id-ID" sz="2200" b="1" dirty="0"/>
          </a:p>
          <a:p>
            <a:pPr marL="342900" indent="-342900" algn="just">
              <a:buBlip>
                <a:blip r:embed="rId2"/>
              </a:buBlip>
            </a:pPr>
            <a:r>
              <a:rPr lang="id-ID" sz="2600" b="1" dirty="0" smtClean="0"/>
              <a:t>Installation</a:t>
            </a:r>
          </a:p>
          <a:p>
            <a:pPr algn="just"/>
            <a:r>
              <a:rPr lang="id-ID" sz="2600" b="1" dirty="0" smtClean="0"/>
              <a:t>    </a:t>
            </a:r>
            <a:r>
              <a:rPr lang="id-ID" sz="2600" b="1" dirty="0">
                <a:solidFill>
                  <a:srgbClr val="FF0000"/>
                </a:solidFill>
              </a:rPr>
              <a:t>npm install -g </a:t>
            </a:r>
            <a:r>
              <a:rPr lang="id-ID" sz="2600" b="1" dirty="0" smtClean="0">
                <a:solidFill>
                  <a:srgbClr val="FF0000"/>
                </a:solidFill>
              </a:rPr>
              <a:t>nodemon</a:t>
            </a:r>
          </a:p>
          <a:p>
            <a:pPr algn="just"/>
            <a:endParaRPr lang="id-ID" sz="2600" b="1" dirty="0" smtClean="0"/>
          </a:p>
          <a:p>
            <a:pPr marL="342900" indent="-342900" algn="just">
              <a:buBlip>
                <a:blip r:embed="rId2"/>
              </a:buBlip>
            </a:pPr>
            <a:r>
              <a:rPr lang="id-ID" sz="2600" b="1" dirty="0" smtClean="0"/>
              <a:t>Open &amp; run source with Nodemon</a:t>
            </a:r>
          </a:p>
          <a:p>
            <a:pPr algn="just"/>
            <a:r>
              <a:rPr lang="id-ID" sz="2600" b="1" dirty="0"/>
              <a:t> </a:t>
            </a:r>
            <a:r>
              <a:rPr lang="id-ID" sz="2600" b="1" dirty="0" smtClean="0"/>
              <a:t>   </a:t>
            </a:r>
            <a:r>
              <a:rPr lang="id-ID" sz="2600" b="1" dirty="0" smtClean="0">
                <a:solidFill>
                  <a:srgbClr val="FF0000"/>
                </a:solidFill>
              </a:rPr>
              <a:t>nodemon namaFile.js</a:t>
            </a:r>
          </a:p>
          <a:p>
            <a:pPr algn="just"/>
            <a:endParaRPr lang="id-ID" sz="2600" b="1" dirty="0" smtClean="0"/>
          </a:p>
          <a:p>
            <a:pPr marL="342900" indent="-342900" algn="just">
              <a:buBlip>
                <a:blip r:embed="rId2"/>
              </a:buBlip>
            </a:pPr>
            <a:r>
              <a:rPr lang="id-ID" sz="2600" b="1" dirty="0" smtClean="0"/>
              <a:t>Restart</a:t>
            </a:r>
          </a:p>
          <a:p>
            <a:pPr algn="just"/>
            <a:r>
              <a:rPr lang="id-ID" sz="2600" b="1" dirty="0"/>
              <a:t> </a:t>
            </a:r>
            <a:r>
              <a:rPr lang="id-ID" sz="2600" b="1" dirty="0" smtClean="0"/>
              <a:t>   </a:t>
            </a:r>
            <a:r>
              <a:rPr lang="id-ID" sz="2600" b="1" dirty="0" smtClean="0">
                <a:solidFill>
                  <a:srgbClr val="FF0000"/>
                </a:solidFill>
              </a:rPr>
              <a:t>rs</a:t>
            </a:r>
            <a:endParaRPr lang="en-US" sz="2600" b="1" dirty="0">
              <a:solidFill>
                <a:srgbClr val="FF0000"/>
              </a:solidFill>
            </a:endParaRPr>
          </a:p>
        </p:txBody>
      </p:sp>
      <p:pic>
        <p:nvPicPr>
          <p:cNvPr id="1026" name="Picture 2" descr="C:\Users\Windows 7\Videos\nodemon3-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4205" y="254791"/>
            <a:ext cx="1882464" cy="1019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800684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D:\Purwadhika\Lintang Purwadhika Design\0 LIN Purwadhika\2e6af2_93c0539ab65941ca877fc5bbb1615371-mv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D:\Purwadhika\Lintang Purwadhika Design\0 LIN Purwadhika\Logo Purwadhika Whit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1238" y="6035675"/>
            <a:ext cx="2974975" cy="463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0" y="1"/>
            <a:ext cx="9144000" cy="5943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50000" i="1" dirty="0" smtClean="0">
                <a:solidFill>
                  <a:srgbClr val="009696"/>
                </a:solidFill>
              </a:rPr>
              <a:t>?</a:t>
            </a:r>
            <a:endParaRPr lang="en-US" sz="50000" b="1" dirty="0">
              <a:solidFill>
                <a:srgbClr val="009696"/>
              </a:solidFill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18289" y="373587"/>
            <a:ext cx="8394971" cy="39786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4000" i="1" dirty="0" smtClean="0">
                <a:solidFill>
                  <a:srgbClr val="FFFF00"/>
                </a:solidFill>
                <a:latin typeface="Gotham Black" panose="02000603040000020004" pitchFamily="2" charset="0"/>
              </a:rPr>
              <a:t>#1</a:t>
            </a:r>
            <a:r>
              <a:rPr lang="en-US" sz="4000" dirty="0" smtClean="0">
                <a:solidFill>
                  <a:schemeClr val="bg1"/>
                </a:solidFill>
                <a:latin typeface="Gotham Black" panose="02000603040000020004" pitchFamily="2" charset="0"/>
              </a:rPr>
              <a:t> </a:t>
            </a:r>
            <a:r>
              <a:rPr lang="en-US" sz="4000" dirty="0" err="1" smtClean="0">
                <a:solidFill>
                  <a:schemeClr val="bg1"/>
                </a:solidFill>
                <a:latin typeface="Gotham Black" panose="02000603040000020004" pitchFamily="2" charset="0"/>
              </a:rPr>
              <a:t>Buatlah</a:t>
            </a:r>
            <a:r>
              <a:rPr lang="en-US" sz="4000" dirty="0" smtClean="0">
                <a:solidFill>
                  <a:schemeClr val="bg1"/>
                </a:solidFill>
                <a:latin typeface="Gotham Black" panose="02000603040000020004" pitchFamily="2" charset="0"/>
              </a:rPr>
              <a:t> </a:t>
            </a:r>
            <a:r>
              <a:rPr lang="en-US" sz="4000" dirty="0" err="1" smtClean="0">
                <a:solidFill>
                  <a:schemeClr val="bg1"/>
                </a:solidFill>
                <a:latin typeface="Gotham Black" panose="02000603040000020004" pitchFamily="2" charset="0"/>
              </a:rPr>
              <a:t>sebuah</a:t>
            </a:r>
            <a:r>
              <a:rPr lang="en-US" sz="4000" dirty="0" smtClean="0">
                <a:solidFill>
                  <a:schemeClr val="bg1"/>
                </a:solidFill>
                <a:latin typeface="Gotham Black" panose="02000603040000020004" pitchFamily="2" charset="0"/>
              </a:rPr>
              <a:t> program yang </a:t>
            </a:r>
            <a:r>
              <a:rPr lang="en-US" sz="4000" dirty="0" err="1" smtClean="0">
                <a:solidFill>
                  <a:schemeClr val="bg1"/>
                </a:solidFill>
                <a:latin typeface="Gotham Black" panose="02000603040000020004" pitchFamily="2" charset="0"/>
              </a:rPr>
              <a:t>saat</a:t>
            </a:r>
            <a:r>
              <a:rPr lang="en-US" sz="4000" dirty="0" smtClean="0">
                <a:solidFill>
                  <a:schemeClr val="bg1"/>
                </a:solidFill>
                <a:latin typeface="Gotham Black" panose="02000603040000020004" pitchFamily="2" charset="0"/>
              </a:rPr>
              <a:t> </a:t>
            </a:r>
            <a:r>
              <a:rPr lang="en-US" sz="4000" dirty="0" err="1" smtClean="0">
                <a:solidFill>
                  <a:schemeClr val="bg1"/>
                </a:solidFill>
                <a:latin typeface="Gotham Black" panose="02000603040000020004" pitchFamily="2" charset="0"/>
              </a:rPr>
              <a:t>dijalankan</a:t>
            </a:r>
            <a:r>
              <a:rPr lang="en-US" sz="4000" dirty="0" smtClean="0">
                <a:solidFill>
                  <a:schemeClr val="bg1"/>
                </a:solidFill>
                <a:latin typeface="Gotham Black" panose="02000603040000020004" pitchFamily="2" charset="0"/>
              </a:rPr>
              <a:t> </a:t>
            </a:r>
            <a:r>
              <a:rPr lang="en-US" sz="4000" dirty="0" err="1" smtClean="0">
                <a:solidFill>
                  <a:schemeClr val="bg1"/>
                </a:solidFill>
                <a:latin typeface="Gotham Black" panose="02000603040000020004" pitchFamily="2" charset="0"/>
              </a:rPr>
              <a:t>akan</a:t>
            </a:r>
            <a:r>
              <a:rPr lang="en-US" sz="4000" dirty="0" smtClean="0">
                <a:solidFill>
                  <a:schemeClr val="bg1"/>
                </a:solidFill>
                <a:latin typeface="Gotham Black" panose="02000603040000020004" pitchFamily="2" charset="0"/>
              </a:rPr>
              <a:t> </a:t>
            </a:r>
            <a:r>
              <a:rPr lang="en-US" sz="4000" dirty="0" err="1" smtClean="0">
                <a:solidFill>
                  <a:schemeClr val="bg1"/>
                </a:solidFill>
                <a:latin typeface="Gotham Black" panose="02000603040000020004" pitchFamily="2" charset="0"/>
              </a:rPr>
              <a:t>menampilkan</a:t>
            </a:r>
            <a:r>
              <a:rPr lang="en-US" sz="4000" dirty="0" smtClean="0">
                <a:solidFill>
                  <a:schemeClr val="bg1"/>
                </a:solidFill>
                <a:latin typeface="Gotham Black" panose="02000603040000020004" pitchFamily="2" charset="0"/>
              </a:rPr>
              <a:t> data CPU user di console, </a:t>
            </a:r>
            <a:r>
              <a:rPr lang="en-US" sz="4000" dirty="0" err="1" smtClean="0">
                <a:solidFill>
                  <a:schemeClr val="bg1"/>
                </a:solidFill>
                <a:latin typeface="Gotham Black" panose="02000603040000020004" pitchFamily="2" charset="0"/>
              </a:rPr>
              <a:t>dengan</a:t>
            </a:r>
            <a:r>
              <a:rPr lang="en-US" sz="4000" dirty="0" smtClean="0">
                <a:solidFill>
                  <a:schemeClr val="bg1"/>
                </a:solidFill>
                <a:latin typeface="Gotham Black" panose="02000603040000020004" pitchFamily="2" charset="0"/>
              </a:rPr>
              <a:t> </a:t>
            </a:r>
            <a:r>
              <a:rPr lang="en-US" sz="4000" dirty="0" err="1" smtClean="0">
                <a:solidFill>
                  <a:schemeClr val="bg1"/>
                </a:solidFill>
                <a:latin typeface="Gotham Black" panose="02000603040000020004" pitchFamily="2" charset="0"/>
              </a:rPr>
              <a:t>warna</a:t>
            </a:r>
            <a:r>
              <a:rPr lang="en-US" sz="4000" dirty="0" smtClean="0">
                <a:solidFill>
                  <a:schemeClr val="bg1"/>
                </a:solidFill>
                <a:latin typeface="Gotham Black" panose="02000603040000020004" pitchFamily="2" charset="0"/>
              </a:rPr>
              <a:t> </a:t>
            </a:r>
            <a:r>
              <a:rPr lang="en-US" sz="4000" dirty="0" err="1" smtClean="0">
                <a:solidFill>
                  <a:schemeClr val="bg1"/>
                </a:solidFill>
                <a:latin typeface="Gotham Black" panose="02000603040000020004" pitchFamily="2" charset="0"/>
              </a:rPr>
              <a:t>latar</a:t>
            </a:r>
            <a:r>
              <a:rPr lang="en-US" sz="4000" dirty="0" smtClean="0">
                <a:solidFill>
                  <a:schemeClr val="bg1"/>
                </a:solidFill>
                <a:latin typeface="Gotham Black" panose="02000603040000020004" pitchFamily="2" charset="0"/>
              </a:rPr>
              <a:t> </a:t>
            </a:r>
            <a:r>
              <a:rPr lang="en-US" sz="4000" dirty="0" err="1" smtClean="0">
                <a:solidFill>
                  <a:schemeClr val="bg1"/>
                </a:solidFill>
                <a:latin typeface="Gotham Black" panose="02000603040000020004" pitchFamily="2" charset="0"/>
              </a:rPr>
              <a:t>obj</a:t>
            </a:r>
            <a:r>
              <a:rPr lang="en-US" sz="4000" dirty="0" smtClean="0">
                <a:solidFill>
                  <a:schemeClr val="bg1"/>
                </a:solidFill>
                <a:latin typeface="Gotham Black" panose="02000603040000020004" pitchFamily="2" charset="0"/>
              </a:rPr>
              <a:t> 1 </a:t>
            </a:r>
            <a:r>
              <a:rPr lang="en-US" sz="4000" dirty="0" err="1" smtClean="0">
                <a:solidFill>
                  <a:schemeClr val="bg1"/>
                </a:solidFill>
                <a:latin typeface="Gotham Black" panose="02000603040000020004" pitchFamily="2" charset="0"/>
              </a:rPr>
              <a:t>kuning</a:t>
            </a:r>
            <a:r>
              <a:rPr lang="en-US" sz="4000" dirty="0" smtClean="0">
                <a:solidFill>
                  <a:schemeClr val="bg1"/>
                </a:solidFill>
                <a:latin typeface="Gotham Black" panose="02000603040000020004" pitchFamily="2" charset="0"/>
              </a:rPr>
              <a:t> &amp; </a:t>
            </a:r>
            <a:r>
              <a:rPr lang="en-US" sz="4000" dirty="0" err="1" smtClean="0">
                <a:solidFill>
                  <a:schemeClr val="bg1"/>
                </a:solidFill>
                <a:latin typeface="Gotham Black" panose="02000603040000020004" pitchFamily="2" charset="0"/>
              </a:rPr>
              <a:t>obj</a:t>
            </a:r>
            <a:r>
              <a:rPr lang="en-US" sz="4000" dirty="0" smtClean="0">
                <a:solidFill>
                  <a:schemeClr val="bg1"/>
                </a:solidFill>
                <a:latin typeface="Gotham Black" panose="02000603040000020004" pitchFamily="2" charset="0"/>
              </a:rPr>
              <a:t> 2 </a:t>
            </a:r>
            <a:r>
              <a:rPr lang="en-US" sz="4000" dirty="0" err="1" smtClean="0">
                <a:solidFill>
                  <a:schemeClr val="bg1"/>
                </a:solidFill>
                <a:latin typeface="Gotham Black" panose="02000603040000020004" pitchFamily="2" charset="0"/>
              </a:rPr>
              <a:t>merah</a:t>
            </a:r>
            <a:r>
              <a:rPr lang="en-US" sz="4000" dirty="0" smtClean="0">
                <a:solidFill>
                  <a:schemeClr val="bg1"/>
                </a:solidFill>
                <a:latin typeface="Gotham Black" panose="02000603040000020004" pitchFamily="2" charset="0"/>
              </a:rPr>
              <a:t>!</a:t>
            </a:r>
          </a:p>
          <a:p>
            <a:pPr algn="ctr">
              <a:lnSpc>
                <a:spcPct val="100000"/>
              </a:lnSpc>
            </a:pPr>
            <a:endParaRPr lang="en-US" sz="1800" dirty="0" smtClean="0">
              <a:solidFill>
                <a:schemeClr val="bg1"/>
              </a:solidFill>
              <a:latin typeface="Gotham Black" panose="02000603040000020004" pitchFamily="2" charset="0"/>
            </a:endParaRPr>
          </a:p>
          <a:p>
            <a:pPr algn="ctr">
              <a:lnSpc>
                <a:spcPct val="100000"/>
              </a:lnSpc>
            </a:pPr>
            <a:r>
              <a:rPr lang="en-US" sz="2800" i="1" dirty="0" err="1" smtClean="0">
                <a:solidFill>
                  <a:srgbClr val="FFFF00"/>
                </a:solidFill>
                <a:latin typeface="Gotham Black" panose="02000603040000020004" pitchFamily="2" charset="0"/>
              </a:rPr>
              <a:t>Gunakan</a:t>
            </a:r>
            <a:r>
              <a:rPr lang="en-US" sz="2800" i="1" dirty="0" smtClean="0">
                <a:solidFill>
                  <a:srgbClr val="FFFF00"/>
                </a:solidFill>
                <a:latin typeface="Gotham Black" panose="02000603040000020004" pitchFamily="2" charset="0"/>
              </a:rPr>
              <a:t> module OS &amp; Chalk!</a:t>
            </a:r>
            <a:endParaRPr lang="en-US" sz="4000" i="1" dirty="0">
              <a:solidFill>
                <a:srgbClr val="FFFF00"/>
              </a:solidFill>
              <a:latin typeface="Gotham Black" panose="02000603040000020004" pitchFamily="2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/>
          <a:srcRect l="18174" t="31360" r="9950" b="35651"/>
          <a:stretch/>
        </p:blipFill>
        <p:spPr>
          <a:xfrm>
            <a:off x="301409" y="4484451"/>
            <a:ext cx="8628729" cy="2227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91032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491475" y="724480"/>
            <a:ext cx="8355913" cy="372569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r>
              <a:rPr lang="en-ID" sz="2600" dirty="0" err="1">
                <a:latin typeface="Consolas" panose="020B0609020204030204" pitchFamily="49" charset="0"/>
              </a:rPr>
              <a:t>const</a:t>
            </a:r>
            <a:r>
              <a:rPr lang="en-ID" sz="2600" dirty="0">
                <a:latin typeface="Consolas" panose="020B0609020204030204" pitchFamily="49" charset="0"/>
              </a:rPr>
              <a:t> </a:t>
            </a:r>
            <a:r>
              <a:rPr lang="en-ID" sz="2600" dirty="0" err="1">
                <a:latin typeface="Consolas" panose="020B0609020204030204" pitchFamily="49" charset="0"/>
              </a:rPr>
              <a:t>os</a:t>
            </a:r>
            <a:r>
              <a:rPr lang="en-ID" sz="2600" dirty="0">
                <a:latin typeface="Consolas" panose="020B0609020204030204" pitchFamily="49" charset="0"/>
              </a:rPr>
              <a:t> = require('</a:t>
            </a:r>
            <a:r>
              <a:rPr lang="en-ID" sz="2600" dirty="0" err="1">
                <a:latin typeface="Consolas" panose="020B0609020204030204" pitchFamily="49" charset="0"/>
              </a:rPr>
              <a:t>os</a:t>
            </a:r>
            <a:r>
              <a:rPr lang="en-ID" sz="2600" dirty="0">
                <a:latin typeface="Consolas" panose="020B0609020204030204" pitchFamily="49" charset="0"/>
              </a:rPr>
              <a:t>');</a:t>
            </a:r>
          </a:p>
          <a:p>
            <a:r>
              <a:rPr lang="en-ID" sz="2600" dirty="0" err="1">
                <a:latin typeface="Consolas" panose="020B0609020204030204" pitchFamily="49" charset="0"/>
              </a:rPr>
              <a:t>const</a:t>
            </a:r>
            <a:r>
              <a:rPr lang="en-ID" sz="2600" dirty="0">
                <a:latin typeface="Consolas" panose="020B0609020204030204" pitchFamily="49" charset="0"/>
              </a:rPr>
              <a:t> chalk = require('chalk')</a:t>
            </a:r>
          </a:p>
          <a:p>
            <a:endParaRPr lang="en-ID" sz="2600" dirty="0" smtClean="0">
              <a:latin typeface="Consolas" panose="020B0609020204030204" pitchFamily="49" charset="0"/>
            </a:endParaRPr>
          </a:p>
          <a:p>
            <a:r>
              <a:rPr lang="en-ID" sz="2600" dirty="0" err="1" smtClean="0">
                <a:latin typeface="Consolas" panose="020B0609020204030204" pitchFamily="49" charset="0"/>
              </a:rPr>
              <a:t>var</a:t>
            </a:r>
            <a:r>
              <a:rPr lang="en-ID" sz="2600" dirty="0" smtClean="0">
                <a:latin typeface="Consolas" panose="020B0609020204030204" pitchFamily="49" charset="0"/>
              </a:rPr>
              <a:t> </a:t>
            </a:r>
            <a:r>
              <a:rPr lang="en-ID" sz="2600" dirty="0">
                <a:latin typeface="Consolas" panose="020B0609020204030204" pitchFamily="49" charset="0"/>
              </a:rPr>
              <a:t>dataCPU0 = </a:t>
            </a:r>
            <a:r>
              <a:rPr lang="en-ID" sz="2600" dirty="0" err="1">
                <a:latin typeface="Consolas" panose="020B0609020204030204" pitchFamily="49" charset="0"/>
              </a:rPr>
              <a:t>JSON.stringify</a:t>
            </a:r>
            <a:r>
              <a:rPr lang="en-ID" sz="2600" dirty="0">
                <a:latin typeface="Consolas" panose="020B0609020204030204" pitchFamily="49" charset="0"/>
              </a:rPr>
              <a:t>(</a:t>
            </a:r>
            <a:r>
              <a:rPr lang="en-ID" sz="2600" dirty="0" err="1">
                <a:latin typeface="Consolas" panose="020B0609020204030204" pitchFamily="49" charset="0"/>
              </a:rPr>
              <a:t>os.cpus</a:t>
            </a:r>
            <a:r>
              <a:rPr lang="en-ID" sz="2600" dirty="0">
                <a:latin typeface="Consolas" panose="020B0609020204030204" pitchFamily="49" charset="0"/>
              </a:rPr>
              <a:t>()[0]);</a:t>
            </a:r>
          </a:p>
          <a:p>
            <a:r>
              <a:rPr lang="en-ID" sz="2600" dirty="0" err="1">
                <a:latin typeface="Consolas" panose="020B0609020204030204" pitchFamily="49" charset="0"/>
              </a:rPr>
              <a:t>var</a:t>
            </a:r>
            <a:r>
              <a:rPr lang="en-ID" sz="2600" dirty="0">
                <a:latin typeface="Consolas" panose="020B0609020204030204" pitchFamily="49" charset="0"/>
              </a:rPr>
              <a:t> dataCPU1 = </a:t>
            </a:r>
            <a:r>
              <a:rPr lang="en-ID" sz="2600" dirty="0" err="1">
                <a:latin typeface="Consolas" panose="020B0609020204030204" pitchFamily="49" charset="0"/>
              </a:rPr>
              <a:t>JSON.stringify</a:t>
            </a:r>
            <a:r>
              <a:rPr lang="en-ID" sz="2600" dirty="0">
                <a:latin typeface="Consolas" panose="020B0609020204030204" pitchFamily="49" charset="0"/>
              </a:rPr>
              <a:t>(</a:t>
            </a:r>
            <a:r>
              <a:rPr lang="en-ID" sz="2600" dirty="0" err="1">
                <a:latin typeface="Consolas" panose="020B0609020204030204" pitchFamily="49" charset="0"/>
              </a:rPr>
              <a:t>os.cpus</a:t>
            </a:r>
            <a:r>
              <a:rPr lang="en-ID" sz="2600" dirty="0">
                <a:latin typeface="Consolas" panose="020B0609020204030204" pitchFamily="49" charset="0"/>
              </a:rPr>
              <a:t>()[1]);</a:t>
            </a:r>
          </a:p>
          <a:p>
            <a:endParaRPr lang="en-ID" sz="2600" dirty="0" smtClean="0">
              <a:latin typeface="Consolas" panose="020B0609020204030204" pitchFamily="49" charset="0"/>
            </a:endParaRPr>
          </a:p>
          <a:p>
            <a:r>
              <a:rPr lang="en-ID" sz="2600" dirty="0" smtClean="0">
                <a:latin typeface="Consolas" panose="020B0609020204030204" pitchFamily="49" charset="0"/>
              </a:rPr>
              <a:t>console.log(</a:t>
            </a:r>
          </a:p>
          <a:p>
            <a:r>
              <a:rPr lang="en-ID" sz="2600" dirty="0" err="1" smtClean="0">
                <a:latin typeface="Consolas" panose="020B0609020204030204" pitchFamily="49" charset="0"/>
              </a:rPr>
              <a:t>chalk.bgYellow.rgb</a:t>
            </a:r>
            <a:r>
              <a:rPr lang="en-ID" sz="2600" dirty="0" smtClean="0">
                <a:latin typeface="Consolas" panose="020B0609020204030204" pitchFamily="49" charset="0"/>
              </a:rPr>
              <a:t>(0,0,0</a:t>
            </a:r>
            <a:r>
              <a:rPr lang="en-ID" sz="2600" dirty="0">
                <a:latin typeface="Consolas" panose="020B0609020204030204" pitchFamily="49" charset="0"/>
              </a:rPr>
              <a:t>)(dataCPU0));</a:t>
            </a:r>
          </a:p>
          <a:p>
            <a:r>
              <a:rPr lang="en-ID" sz="2600" dirty="0">
                <a:latin typeface="Consolas" panose="020B0609020204030204" pitchFamily="49" charset="0"/>
              </a:rPr>
              <a:t>console.log</a:t>
            </a:r>
            <a:r>
              <a:rPr lang="en-ID" sz="2600" dirty="0" smtClean="0">
                <a:latin typeface="Consolas" panose="020B0609020204030204" pitchFamily="49" charset="0"/>
              </a:rPr>
              <a:t>(</a:t>
            </a:r>
          </a:p>
          <a:p>
            <a:r>
              <a:rPr lang="en-ID" sz="2600" dirty="0" err="1" smtClean="0">
                <a:latin typeface="Consolas" panose="020B0609020204030204" pitchFamily="49" charset="0"/>
              </a:rPr>
              <a:t>chalk.bgRed.rgb</a:t>
            </a:r>
            <a:r>
              <a:rPr lang="en-ID" sz="2600" dirty="0" smtClean="0">
                <a:latin typeface="Consolas" panose="020B0609020204030204" pitchFamily="49" charset="0"/>
              </a:rPr>
              <a:t>(255,255,255</a:t>
            </a:r>
            <a:r>
              <a:rPr lang="en-ID" sz="2600" dirty="0">
                <a:latin typeface="Consolas" panose="020B0609020204030204" pitchFamily="49" charset="0"/>
              </a:rPr>
              <a:t>)(dataCPU1));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086952" y="84563"/>
            <a:ext cx="43895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sz="4000" b="1" dirty="0" smtClean="0">
                <a:solidFill>
                  <a:srgbClr val="009696"/>
                </a:solidFill>
                <a:latin typeface="Gotham" pitchFamily="50" charset="0"/>
                <a:cs typeface="Consolas" pitchFamily="49" charset="0"/>
              </a:rPr>
              <a:t>#1 Solved!</a:t>
            </a:r>
            <a:endParaRPr lang="id-ID" sz="4000" b="1" dirty="0">
              <a:solidFill>
                <a:srgbClr val="009696"/>
              </a:solidFill>
              <a:latin typeface="Gotham" pitchFamily="50" charset="0"/>
              <a:cs typeface="Consolas" pitchFamily="49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18174" t="31360" r="9950" b="35651"/>
          <a:stretch/>
        </p:blipFill>
        <p:spPr>
          <a:xfrm>
            <a:off x="301409" y="4484451"/>
            <a:ext cx="8628729" cy="2227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28053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D:\Purwadhika\Lintang Purwadhika Design\0 LIN Purwadhika\2e6af2_93c0539ab65941ca877fc5bbb1615371-mv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D:\Purwadhika\Lintang Purwadhika Design\0 LIN Purwadhika\Logo Purwadhika Whit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1238" y="6035675"/>
            <a:ext cx="2974975" cy="463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0" y="1"/>
            <a:ext cx="9144000" cy="5943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50000" i="1" dirty="0" smtClean="0">
                <a:solidFill>
                  <a:srgbClr val="009696"/>
                </a:solidFill>
              </a:rPr>
              <a:t>?</a:t>
            </a:r>
            <a:endParaRPr lang="en-US" sz="50000" b="1" dirty="0">
              <a:solidFill>
                <a:srgbClr val="009696"/>
              </a:solidFill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18289" y="210301"/>
            <a:ext cx="8394971" cy="39786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4000" i="1" dirty="0" smtClean="0">
                <a:solidFill>
                  <a:srgbClr val="FFFF00"/>
                </a:solidFill>
                <a:latin typeface="Gotham Black" panose="02000603040000020004" pitchFamily="2" charset="0"/>
              </a:rPr>
              <a:t>#2</a:t>
            </a:r>
            <a:r>
              <a:rPr lang="en-US" sz="4000" dirty="0" smtClean="0">
                <a:solidFill>
                  <a:schemeClr val="bg1"/>
                </a:solidFill>
                <a:latin typeface="Gotham Black" panose="02000603040000020004" pitchFamily="2" charset="0"/>
              </a:rPr>
              <a:t> </a:t>
            </a:r>
            <a:r>
              <a:rPr lang="en-US" sz="4000" dirty="0" err="1" smtClean="0">
                <a:solidFill>
                  <a:schemeClr val="bg1"/>
                </a:solidFill>
                <a:latin typeface="Gotham Black" panose="02000603040000020004" pitchFamily="2" charset="0"/>
              </a:rPr>
              <a:t>Buatlah</a:t>
            </a:r>
            <a:r>
              <a:rPr lang="en-US" sz="4000" dirty="0" smtClean="0">
                <a:solidFill>
                  <a:schemeClr val="bg1"/>
                </a:solidFill>
                <a:latin typeface="Gotham Black" panose="02000603040000020004" pitchFamily="2" charset="0"/>
              </a:rPr>
              <a:t> </a:t>
            </a:r>
            <a:r>
              <a:rPr lang="en-US" sz="4000" dirty="0" err="1" smtClean="0">
                <a:solidFill>
                  <a:schemeClr val="bg1"/>
                </a:solidFill>
                <a:latin typeface="Gotham Black" panose="02000603040000020004" pitchFamily="2" charset="0"/>
              </a:rPr>
              <a:t>sebuah</a:t>
            </a:r>
            <a:r>
              <a:rPr lang="en-US" sz="4000" dirty="0" smtClean="0">
                <a:solidFill>
                  <a:schemeClr val="bg1"/>
                </a:solidFill>
                <a:latin typeface="Gotham Black" panose="02000603040000020004" pitchFamily="2" charset="0"/>
              </a:rPr>
              <a:t> program yang </a:t>
            </a:r>
            <a:r>
              <a:rPr lang="en-US" sz="4000" dirty="0" err="1" smtClean="0">
                <a:solidFill>
                  <a:schemeClr val="bg1"/>
                </a:solidFill>
                <a:latin typeface="Gotham Black" panose="02000603040000020004" pitchFamily="2" charset="0"/>
              </a:rPr>
              <a:t>saat</a:t>
            </a:r>
            <a:r>
              <a:rPr lang="en-US" sz="4000" dirty="0" smtClean="0">
                <a:solidFill>
                  <a:schemeClr val="bg1"/>
                </a:solidFill>
                <a:latin typeface="Gotham Black" panose="02000603040000020004" pitchFamily="2" charset="0"/>
              </a:rPr>
              <a:t> </a:t>
            </a:r>
            <a:r>
              <a:rPr lang="en-US" sz="4000" dirty="0" err="1" smtClean="0">
                <a:solidFill>
                  <a:schemeClr val="bg1"/>
                </a:solidFill>
                <a:latin typeface="Gotham Black" panose="02000603040000020004" pitchFamily="2" charset="0"/>
              </a:rPr>
              <a:t>dijalankan</a:t>
            </a:r>
            <a:r>
              <a:rPr lang="en-US" sz="4000" dirty="0" smtClean="0">
                <a:solidFill>
                  <a:schemeClr val="bg1"/>
                </a:solidFill>
                <a:latin typeface="Gotham Black" panose="02000603040000020004" pitchFamily="2" charset="0"/>
              </a:rPr>
              <a:t> </a:t>
            </a:r>
            <a:r>
              <a:rPr lang="en-US" sz="4000" dirty="0" err="1" smtClean="0">
                <a:solidFill>
                  <a:schemeClr val="bg1"/>
                </a:solidFill>
                <a:latin typeface="Gotham Black" panose="02000603040000020004" pitchFamily="2" charset="0"/>
              </a:rPr>
              <a:t>akan</a:t>
            </a:r>
            <a:r>
              <a:rPr lang="en-US" sz="4000" dirty="0" smtClean="0">
                <a:solidFill>
                  <a:schemeClr val="bg1"/>
                </a:solidFill>
                <a:latin typeface="Gotham Black" panose="02000603040000020004" pitchFamily="2" charset="0"/>
              </a:rPr>
              <a:t> </a:t>
            </a:r>
            <a:r>
              <a:rPr lang="en-US" sz="4000" dirty="0" err="1" smtClean="0">
                <a:solidFill>
                  <a:schemeClr val="bg1"/>
                </a:solidFill>
                <a:latin typeface="Gotham Black" panose="02000603040000020004" pitchFamily="2" charset="0"/>
              </a:rPr>
              <a:t>menampilkan</a:t>
            </a:r>
            <a:r>
              <a:rPr lang="en-US" sz="4000" dirty="0" smtClean="0">
                <a:solidFill>
                  <a:schemeClr val="bg1"/>
                </a:solidFill>
                <a:latin typeface="Gotham Black" panose="02000603040000020004" pitchFamily="2" charset="0"/>
              </a:rPr>
              <a:t> data CPU user di console, </a:t>
            </a:r>
            <a:r>
              <a:rPr lang="en-US" sz="4000" dirty="0" err="1" smtClean="0">
                <a:solidFill>
                  <a:schemeClr val="bg1"/>
                </a:solidFill>
                <a:latin typeface="Gotham Black" panose="02000603040000020004" pitchFamily="2" charset="0"/>
              </a:rPr>
              <a:t>dengan</a:t>
            </a:r>
            <a:r>
              <a:rPr lang="en-US" sz="4000" dirty="0" smtClean="0">
                <a:solidFill>
                  <a:schemeClr val="bg1"/>
                </a:solidFill>
                <a:latin typeface="Gotham Black" panose="02000603040000020004" pitchFamily="2" charset="0"/>
              </a:rPr>
              <a:t> style </a:t>
            </a:r>
          </a:p>
          <a:p>
            <a:pPr algn="ctr">
              <a:lnSpc>
                <a:spcPct val="100000"/>
              </a:lnSpc>
            </a:pPr>
            <a:r>
              <a:rPr lang="en-US" sz="4000" dirty="0" err="1" smtClean="0">
                <a:solidFill>
                  <a:schemeClr val="bg1"/>
                </a:solidFill>
                <a:latin typeface="Gotham Black" panose="02000603040000020004" pitchFamily="2" charset="0"/>
              </a:rPr>
              <a:t>obj</a:t>
            </a:r>
            <a:r>
              <a:rPr lang="en-US" sz="4000" dirty="0" smtClean="0">
                <a:solidFill>
                  <a:schemeClr val="bg1"/>
                </a:solidFill>
                <a:latin typeface="Gotham Black" panose="02000603040000020004" pitchFamily="2" charset="0"/>
              </a:rPr>
              <a:t> 1 rainbow &amp; </a:t>
            </a:r>
            <a:r>
              <a:rPr lang="en-US" sz="4000" dirty="0" err="1" smtClean="0">
                <a:solidFill>
                  <a:schemeClr val="bg1"/>
                </a:solidFill>
                <a:latin typeface="Gotham Black" panose="02000603040000020004" pitchFamily="2" charset="0"/>
              </a:rPr>
              <a:t>obj</a:t>
            </a:r>
            <a:r>
              <a:rPr lang="en-US" sz="4000" dirty="0" smtClean="0">
                <a:solidFill>
                  <a:schemeClr val="bg1"/>
                </a:solidFill>
                <a:latin typeface="Gotham Black" panose="02000603040000020004" pitchFamily="2" charset="0"/>
              </a:rPr>
              <a:t> 2 trap!</a:t>
            </a:r>
          </a:p>
          <a:p>
            <a:pPr algn="ctr">
              <a:lnSpc>
                <a:spcPct val="100000"/>
              </a:lnSpc>
            </a:pPr>
            <a:endParaRPr lang="en-US" sz="1800" dirty="0" smtClean="0">
              <a:solidFill>
                <a:schemeClr val="bg1"/>
              </a:solidFill>
              <a:latin typeface="Gotham Black" panose="02000603040000020004" pitchFamily="2" charset="0"/>
            </a:endParaRPr>
          </a:p>
          <a:p>
            <a:pPr algn="ctr">
              <a:lnSpc>
                <a:spcPct val="100000"/>
              </a:lnSpc>
            </a:pPr>
            <a:r>
              <a:rPr lang="en-US" sz="2800" i="1" dirty="0" err="1" smtClean="0">
                <a:solidFill>
                  <a:srgbClr val="FFFF00"/>
                </a:solidFill>
                <a:latin typeface="Gotham Black" panose="02000603040000020004" pitchFamily="2" charset="0"/>
              </a:rPr>
              <a:t>Gunakan</a:t>
            </a:r>
            <a:r>
              <a:rPr lang="en-US" sz="2800" i="1" dirty="0" smtClean="0">
                <a:solidFill>
                  <a:srgbClr val="FFFF00"/>
                </a:solidFill>
                <a:latin typeface="Gotham Black" panose="02000603040000020004" pitchFamily="2" charset="0"/>
              </a:rPr>
              <a:t> module OS &amp; Colors!</a:t>
            </a:r>
            <a:endParaRPr lang="en-US" sz="4000" i="1" dirty="0">
              <a:solidFill>
                <a:srgbClr val="FFFF00"/>
              </a:solidFill>
              <a:latin typeface="Gotham Black" panose="02000603040000020004" pitchFamily="2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l="18591" t="31300" r="9719" b="35444"/>
          <a:stretch/>
        </p:blipFill>
        <p:spPr>
          <a:xfrm>
            <a:off x="319266" y="4352200"/>
            <a:ext cx="8508461" cy="2220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27432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491475" y="1055913"/>
            <a:ext cx="8355913" cy="336160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r>
              <a:rPr lang="en-ID" sz="2500" dirty="0" err="1">
                <a:latin typeface="Consolas" panose="020B0609020204030204" pitchFamily="49" charset="0"/>
              </a:rPr>
              <a:t>const</a:t>
            </a:r>
            <a:r>
              <a:rPr lang="en-ID" sz="2500" dirty="0">
                <a:latin typeface="Consolas" panose="020B0609020204030204" pitchFamily="49" charset="0"/>
              </a:rPr>
              <a:t> </a:t>
            </a:r>
            <a:r>
              <a:rPr lang="en-ID" sz="2500" dirty="0" err="1">
                <a:latin typeface="Consolas" panose="020B0609020204030204" pitchFamily="49" charset="0"/>
              </a:rPr>
              <a:t>os</a:t>
            </a:r>
            <a:r>
              <a:rPr lang="en-ID" sz="2500" dirty="0">
                <a:latin typeface="Consolas" panose="020B0609020204030204" pitchFamily="49" charset="0"/>
              </a:rPr>
              <a:t> = require('</a:t>
            </a:r>
            <a:r>
              <a:rPr lang="en-ID" sz="2500" dirty="0" err="1">
                <a:latin typeface="Consolas" panose="020B0609020204030204" pitchFamily="49" charset="0"/>
              </a:rPr>
              <a:t>os</a:t>
            </a:r>
            <a:r>
              <a:rPr lang="en-ID" sz="2500" dirty="0">
                <a:latin typeface="Consolas" panose="020B0609020204030204" pitchFamily="49" charset="0"/>
              </a:rPr>
              <a:t>');</a:t>
            </a:r>
          </a:p>
          <a:p>
            <a:r>
              <a:rPr lang="en-ID" sz="2500" dirty="0" err="1">
                <a:latin typeface="Consolas" panose="020B0609020204030204" pitchFamily="49" charset="0"/>
              </a:rPr>
              <a:t>const</a:t>
            </a:r>
            <a:r>
              <a:rPr lang="en-ID" sz="2500" dirty="0">
                <a:latin typeface="Consolas" panose="020B0609020204030204" pitchFamily="49" charset="0"/>
              </a:rPr>
              <a:t> </a:t>
            </a:r>
            <a:r>
              <a:rPr lang="en-ID" sz="2500" dirty="0" err="1">
                <a:latin typeface="Consolas" panose="020B0609020204030204" pitchFamily="49" charset="0"/>
              </a:rPr>
              <a:t>colors</a:t>
            </a:r>
            <a:r>
              <a:rPr lang="en-ID" sz="2500" dirty="0">
                <a:latin typeface="Consolas" panose="020B0609020204030204" pitchFamily="49" charset="0"/>
              </a:rPr>
              <a:t> = require('</a:t>
            </a:r>
            <a:r>
              <a:rPr lang="en-ID" sz="2500" dirty="0" err="1">
                <a:latin typeface="Consolas" panose="020B0609020204030204" pitchFamily="49" charset="0"/>
              </a:rPr>
              <a:t>colors</a:t>
            </a:r>
            <a:r>
              <a:rPr lang="en-ID" sz="2500" dirty="0">
                <a:latin typeface="Consolas" panose="020B0609020204030204" pitchFamily="49" charset="0"/>
              </a:rPr>
              <a:t>')</a:t>
            </a:r>
          </a:p>
          <a:p>
            <a:endParaRPr lang="en-ID" sz="2500" dirty="0" smtClean="0">
              <a:latin typeface="Consolas" panose="020B0609020204030204" pitchFamily="49" charset="0"/>
            </a:endParaRPr>
          </a:p>
          <a:p>
            <a:r>
              <a:rPr lang="en-ID" sz="2500" dirty="0" err="1" smtClean="0">
                <a:latin typeface="Consolas" panose="020B0609020204030204" pitchFamily="49" charset="0"/>
              </a:rPr>
              <a:t>var</a:t>
            </a:r>
            <a:r>
              <a:rPr lang="en-ID" sz="2500" dirty="0" smtClean="0">
                <a:latin typeface="Consolas" panose="020B0609020204030204" pitchFamily="49" charset="0"/>
              </a:rPr>
              <a:t> </a:t>
            </a:r>
            <a:r>
              <a:rPr lang="en-ID" sz="2500" dirty="0">
                <a:latin typeface="Consolas" panose="020B0609020204030204" pitchFamily="49" charset="0"/>
              </a:rPr>
              <a:t>dataCPU0 = </a:t>
            </a:r>
            <a:r>
              <a:rPr lang="en-ID" sz="2500" dirty="0" err="1">
                <a:latin typeface="Consolas" panose="020B0609020204030204" pitchFamily="49" charset="0"/>
              </a:rPr>
              <a:t>JSON.stringify</a:t>
            </a:r>
            <a:r>
              <a:rPr lang="en-ID" sz="2500" dirty="0">
                <a:latin typeface="Consolas" panose="020B0609020204030204" pitchFamily="49" charset="0"/>
              </a:rPr>
              <a:t>(</a:t>
            </a:r>
            <a:r>
              <a:rPr lang="en-ID" sz="2500" dirty="0" err="1">
                <a:latin typeface="Consolas" panose="020B0609020204030204" pitchFamily="49" charset="0"/>
              </a:rPr>
              <a:t>os.cpus</a:t>
            </a:r>
            <a:r>
              <a:rPr lang="en-ID" sz="2500" dirty="0">
                <a:latin typeface="Consolas" panose="020B0609020204030204" pitchFamily="49" charset="0"/>
              </a:rPr>
              <a:t>()[0]);</a:t>
            </a:r>
          </a:p>
          <a:p>
            <a:r>
              <a:rPr lang="en-ID" sz="2500" dirty="0" err="1">
                <a:latin typeface="Consolas" panose="020B0609020204030204" pitchFamily="49" charset="0"/>
              </a:rPr>
              <a:t>var</a:t>
            </a:r>
            <a:r>
              <a:rPr lang="en-ID" sz="2500" dirty="0">
                <a:latin typeface="Consolas" panose="020B0609020204030204" pitchFamily="49" charset="0"/>
              </a:rPr>
              <a:t> dataCPU1 = </a:t>
            </a:r>
            <a:r>
              <a:rPr lang="en-ID" sz="2500" dirty="0" err="1">
                <a:latin typeface="Consolas" panose="020B0609020204030204" pitchFamily="49" charset="0"/>
              </a:rPr>
              <a:t>JSON.stringify</a:t>
            </a:r>
            <a:r>
              <a:rPr lang="en-ID" sz="2500" dirty="0">
                <a:latin typeface="Consolas" panose="020B0609020204030204" pitchFamily="49" charset="0"/>
              </a:rPr>
              <a:t>(</a:t>
            </a:r>
            <a:r>
              <a:rPr lang="en-ID" sz="2500" dirty="0" err="1">
                <a:latin typeface="Consolas" panose="020B0609020204030204" pitchFamily="49" charset="0"/>
              </a:rPr>
              <a:t>os.cpus</a:t>
            </a:r>
            <a:r>
              <a:rPr lang="en-ID" sz="2500" dirty="0">
                <a:latin typeface="Consolas" panose="020B0609020204030204" pitchFamily="49" charset="0"/>
              </a:rPr>
              <a:t>()[1]);</a:t>
            </a:r>
          </a:p>
          <a:p>
            <a:endParaRPr lang="en-ID" sz="2500" dirty="0" smtClean="0">
              <a:latin typeface="Consolas" panose="020B0609020204030204" pitchFamily="49" charset="0"/>
            </a:endParaRPr>
          </a:p>
          <a:p>
            <a:r>
              <a:rPr lang="en-ID" sz="2500" dirty="0" smtClean="0">
                <a:latin typeface="Consolas" panose="020B0609020204030204" pitchFamily="49" charset="0"/>
              </a:rPr>
              <a:t>console.log(</a:t>
            </a:r>
            <a:r>
              <a:rPr lang="en-ID" sz="2500" dirty="0" err="1" smtClean="0">
                <a:latin typeface="Consolas" panose="020B0609020204030204" pitchFamily="49" charset="0"/>
              </a:rPr>
              <a:t>colors.rainbow</a:t>
            </a:r>
            <a:r>
              <a:rPr lang="en-ID" sz="2500" dirty="0" smtClean="0">
                <a:latin typeface="Consolas" panose="020B0609020204030204" pitchFamily="49" charset="0"/>
              </a:rPr>
              <a:t>(dataCPU0</a:t>
            </a:r>
            <a:r>
              <a:rPr lang="en-ID" sz="2500" dirty="0">
                <a:latin typeface="Consolas" panose="020B0609020204030204" pitchFamily="49" charset="0"/>
              </a:rPr>
              <a:t>));</a:t>
            </a:r>
          </a:p>
          <a:p>
            <a:r>
              <a:rPr lang="en-ID" sz="2500" dirty="0">
                <a:latin typeface="Consolas" panose="020B0609020204030204" pitchFamily="49" charset="0"/>
              </a:rPr>
              <a:t>console.log(</a:t>
            </a:r>
            <a:r>
              <a:rPr lang="en-ID" sz="2500" dirty="0" err="1">
                <a:latin typeface="Consolas" panose="020B0609020204030204" pitchFamily="49" charset="0"/>
              </a:rPr>
              <a:t>colors.trap</a:t>
            </a:r>
            <a:r>
              <a:rPr lang="en-ID" sz="2500" dirty="0">
                <a:latin typeface="Consolas" panose="020B0609020204030204" pitchFamily="49" charset="0"/>
              </a:rPr>
              <a:t>(dataCPU1));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086952" y="84563"/>
            <a:ext cx="43895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sz="4000" b="1" dirty="0" smtClean="0">
                <a:solidFill>
                  <a:srgbClr val="009696"/>
                </a:solidFill>
                <a:latin typeface="Gotham" pitchFamily="50" charset="0"/>
                <a:cs typeface="Consolas" pitchFamily="49" charset="0"/>
              </a:rPr>
              <a:t>#2 Solved!</a:t>
            </a:r>
            <a:endParaRPr lang="id-ID" sz="4000" b="1" dirty="0">
              <a:solidFill>
                <a:srgbClr val="009696"/>
              </a:solidFill>
              <a:latin typeface="Gotham" pitchFamily="50" charset="0"/>
              <a:cs typeface="Consolas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8591" t="31300" r="9719" b="35444"/>
          <a:stretch/>
        </p:blipFill>
        <p:spPr>
          <a:xfrm>
            <a:off x="319266" y="4352200"/>
            <a:ext cx="8508461" cy="2220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90872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D:\Purwadhika\Lintang Purwadhika Design\0 LIN Purwadhika\2e6af2_93c0539ab65941ca877fc5bbb1615371-mv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D:\Purwadhika\Lintang Purwadhika Design\0 LIN Purwadhika\Logo Purwadhika Whit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1238" y="6035675"/>
            <a:ext cx="2974975" cy="463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0" y="1"/>
            <a:ext cx="9144000" cy="5943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50000" i="1" dirty="0" smtClean="0">
                <a:solidFill>
                  <a:srgbClr val="009696"/>
                </a:solidFill>
              </a:rPr>
              <a:t>?</a:t>
            </a:r>
            <a:endParaRPr lang="en-US" sz="50000" b="1" dirty="0">
              <a:solidFill>
                <a:srgbClr val="009696"/>
              </a:solidFill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18289" y="210301"/>
            <a:ext cx="8394971" cy="39786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4000" i="1" dirty="0" smtClean="0">
                <a:solidFill>
                  <a:srgbClr val="FFFF00"/>
                </a:solidFill>
                <a:latin typeface="Gotham Black" panose="02000603040000020004" pitchFamily="2" charset="0"/>
              </a:rPr>
              <a:t>#3</a:t>
            </a:r>
            <a:r>
              <a:rPr lang="en-US" sz="4000" dirty="0" smtClean="0">
                <a:solidFill>
                  <a:schemeClr val="bg1"/>
                </a:solidFill>
                <a:latin typeface="Gotham Black" panose="02000603040000020004" pitchFamily="2" charset="0"/>
              </a:rPr>
              <a:t> </a:t>
            </a:r>
            <a:r>
              <a:rPr lang="en-US" sz="4000" dirty="0" err="1" smtClean="0">
                <a:solidFill>
                  <a:schemeClr val="bg1"/>
                </a:solidFill>
                <a:latin typeface="Gotham Black" panose="02000603040000020004" pitchFamily="2" charset="0"/>
              </a:rPr>
              <a:t>Buatlah</a:t>
            </a:r>
            <a:r>
              <a:rPr lang="en-US" sz="4000" dirty="0" smtClean="0">
                <a:solidFill>
                  <a:schemeClr val="bg1"/>
                </a:solidFill>
                <a:latin typeface="Gotham Black" panose="02000603040000020004" pitchFamily="2" charset="0"/>
              </a:rPr>
              <a:t> </a:t>
            </a:r>
            <a:r>
              <a:rPr lang="en-US" sz="4000" dirty="0" err="1" smtClean="0">
                <a:solidFill>
                  <a:schemeClr val="bg1"/>
                </a:solidFill>
                <a:latin typeface="Gotham Black" panose="02000603040000020004" pitchFamily="2" charset="0"/>
              </a:rPr>
              <a:t>sebuah</a:t>
            </a:r>
            <a:r>
              <a:rPr lang="en-US" sz="4000" dirty="0" smtClean="0">
                <a:solidFill>
                  <a:schemeClr val="bg1"/>
                </a:solidFill>
                <a:latin typeface="Gotham Black" panose="02000603040000020004" pitchFamily="2" charset="0"/>
              </a:rPr>
              <a:t> program yang </a:t>
            </a:r>
            <a:r>
              <a:rPr lang="en-US" sz="4000" dirty="0" err="1" smtClean="0">
                <a:solidFill>
                  <a:schemeClr val="bg1"/>
                </a:solidFill>
                <a:latin typeface="Gotham Black" panose="02000603040000020004" pitchFamily="2" charset="0"/>
              </a:rPr>
              <a:t>saat</a:t>
            </a:r>
            <a:r>
              <a:rPr lang="en-US" sz="4000" dirty="0" smtClean="0">
                <a:solidFill>
                  <a:schemeClr val="bg1"/>
                </a:solidFill>
                <a:latin typeface="Gotham Black" panose="02000603040000020004" pitchFamily="2" charset="0"/>
              </a:rPr>
              <a:t> </a:t>
            </a:r>
            <a:r>
              <a:rPr lang="en-US" sz="4000" dirty="0" err="1" smtClean="0">
                <a:solidFill>
                  <a:schemeClr val="bg1"/>
                </a:solidFill>
                <a:latin typeface="Gotham Black" panose="02000603040000020004" pitchFamily="2" charset="0"/>
              </a:rPr>
              <a:t>dijalankan</a:t>
            </a:r>
            <a:r>
              <a:rPr lang="en-US" sz="4000" dirty="0" smtClean="0">
                <a:solidFill>
                  <a:schemeClr val="bg1"/>
                </a:solidFill>
                <a:latin typeface="Gotham Black" panose="02000603040000020004" pitchFamily="2" charset="0"/>
              </a:rPr>
              <a:t> </a:t>
            </a:r>
            <a:r>
              <a:rPr lang="en-US" sz="4000" dirty="0" err="1" smtClean="0">
                <a:solidFill>
                  <a:schemeClr val="bg1"/>
                </a:solidFill>
                <a:latin typeface="Gotham Black" panose="02000603040000020004" pitchFamily="2" charset="0"/>
              </a:rPr>
              <a:t>akan</a:t>
            </a:r>
            <a:r>
              <a:rPr lang="en-US" sz="4000" dirty="0" smtClean="0">
                <a:solidFill>
                  <a:schemeClr val="bg1"/>
                </a:solidFill>
                <a:latin typeface="Gotham Black" panose="02000603040000020004" pitchFamily="2" charset="0"/>
              </a:rPr>
              <a:t> </a:t>
            </a:r>
            <a:r>
              <a:rPr lang="en-US" sz="4000" dirty="0" err="1" smtClean="0">
                <a:solidFill>
                  <a:schemeClr val="bg1"/>
                </a:solidFill>
                <a:latin typeface="Gotham Black" panose="02000603040000020004" pitchFamily="2" charset="0"/>
              </a:rPr>
              <a:t>menampilkan</a:t>
            </a:r>
            <a:r>
              <a:rPr lang="en-US" sz="4000" dirty="0" smtClean="0">
                <a:solidFill>
                  <a:schemeClr val="bg1"/>
                </a:solidFill>
                <a:latin typeface="Gotham Black" panose="02000603040000020004" pitchFamily="2" charset="0"/>
              </a:rPr>
              <a:t> data CPU user yang </a:t>
            </a:r>
            <a:r>
              <a:rPr lang="en-US" sz="4000" dirty="0" err="1" smtClean="0">
                <a:solidFill>
                  <a:schemeClr val="bg1"/>
                </a:solidFill>
                <a:latin typeface="Gotham Black" panose="02000603040000020004" pitchFamily="2" charset="0"/>
              </a:rPr>
              <a:t>memiliki</a:t>
            </a:r>
            <a:r>
              <a:rPr lang="en-US" sz="4000" dirty="0" smtClean="0">
                <a:solidFill>
                  <a:schemeClr val="bg1"/>
                </a:solidFill>
                <a:latin typeface="Gotham Black" panose="02000603040000020004" pitchFamily="2" charset="0"/>
              </a:rPr>
              <a:t> user times </a:t>
            </a:r>
            <a:r>
              <a:rPr lang="en-US" sz="4000" dirty="0" err="1" smtClean="0">
                <a:solidFill>
                  <a:schemeClr val="bg1"/>
                </a:solidFill>
                <a:latin typeface="Gotham Black" panose="02000603040000020004" pitchFamily="2" charset="0"/>
              </a:rPr>
              <a:t>tertinggi</a:t>
            </a:r>
            <a:r>
              <a:rPr lang="en-US" sz="4000" dirty="0" smtClean="0">
                <a:solidFill>
                  <a:schemeClr val="bg1"/>
                </a:solidFill>
                <a:latin typeface="Gotham Black" panose="02000603040000020004" pitchFamily="2" charset="0"/>
              </a:rPr>
              <a:t> &amp; </a:t>
            </a:r>
            <a:r>
              <a:rPr lang="en-US" sz="4000" dirty="0" err="1" smtClean="0">
                <a:solidFill>
                  <a:schemeClr val="bg1"/>
                </a:solidFill>
                <a:latin typeface="Gotham Black" panose="02000603040000020004" pitchFamily="2" charset="0"/>
              </a:rPr>
              <a:t>terendah</a:t>
            </a:r>
            <a:r>
              <a:rPr lang="en-US" sz="4000" dirty="0" smtClean="0">
                <a:solidFill>
                  <a:schemeClr val="bg1"/>
                </a:solidFill>
                <a:latin typeface="Gotham Black" panose="02000603040000020004" pitchFamily="2" charset="0"/>
              </a:rPr>
              <a:t>!</a:t>
            </a:r>
          </a:p>
          <a:p>
            <a:pPr algn="ctr">
              <a:lnSpc>
                <a:spcPct val="100000"/>
              </a:lnSpc>
            </a:pPr>
            <a:endParaRPr lang="en-US" sz="1800" dirty="0" smtClean="0">
              <a:solidFill>
                <a:schemeClr val="bg1"/>
              </a:solidFill>
              <a:latin typeface="Gotham Black" panose="02000603040000020004" pitchFamily="2" charset="0"/>
            </a:endParaRPr>
          </a:p>
          <a:p>
            <a:pPr algn="ctr">
              <a:lnSpc>
                <a:spcPct val="100000"/>
              </a:lnSpc>
            </a:pPr>
            <a:r>
              <a:rPr lang="en-US" sz="2800" i="1" dirty="0" err="1" smtClean="0">
                <a:solidFill>
                  <a:srgbClr val="FFFF00"/>
                </a:solidFill>
                <a:latin typeface="Gotham Black" panose="02000603040000020004" pitchFamily="2" charset="0"/>
              </a:rPr>
              <a:t>Gunakan</a:t>
            </a:r>
            <a:r>
              <a:rPr lang="en-US" sz="2800" i="1" dirty="0" smtClean="0">
                <a:solidFill>
                  <a:srgbClr val="FFFF00"/>
                </a:solidFill>
                <a:latin typeface="Gotham Black" panose="02000603040000020004" pitchFamily="2" charset="0"/>
              </a:rPr>
              <a:t> module OS &amp; Underscore!</a:t>
            </a:r>
            <a:endParaRPr lang="en-US" sz="4000" i="1" dirty="0">
              <a:solidFill>
                <a:srgbClr val="FFFF00"/>
              </a:solidFill>
              <a:latin typeface="Gotham Black" panose="02000603040000020004" pitchFamily="2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74514" y="4283757"/>
            <a:ext cx="8394971" cy="2215468"/>
            <a:chOff x="2122713" y="4082143"/>
            <a:chExt cx="6596745" cy="1741714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4"/>
            <a:srcRect l="18483" t="49738" r="10047" b="35341"/>
            <a:stretch/>
          </p:blipFill>
          <p:spPr>
            <a:xfrm>
              <a:off x="2122713" y="5045304"/>
              <a:ext cx="6596745" cy="778553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5"/>
            <a:srcRect l="18483" t="31617" r="9979" b="49915"/>
            <a:stretch/>
          </p:blipFill>
          <p:spPr>
            <a:xfrm>
              <a:off x="2122714" y="4082143"/>
              <a:ext cx="6596744" cy="95794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8015972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458817" y="925283"/>
            <a:ext cx="8355913" cy="336160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r>
              <a:rPr lang="en-ID" sz="2100" dirty="0" err="1">
                <a:latin typeface="Consolas" panose="020B0609020204030204" pitchFamily="49" charset="0"/>
              </a:rPr>
              <a:t>const</a:t>
            </a:r>
            <a:r>
              <a:rPr lang="en-ID" sz="2100" dirty="0">
                <a:latin typeface="Consolas" panose="020B0609020204030204" pitchFamily="49" charset="0"/>
              </a:rPr>
              <a:t> </a:t>
            </a:r>
            <a:r>
              <a:rPr lang="en-ID" sz="2100" dirty="0" err="1">
                <a:latin typeface="Consolas" panose="020B0609020204030204" pitchFamily="49" charset="0"/>
              </a:rPr>
              <a:t>colors</a:t>
            </a:r>
            <a:r>
              <a:rPr lang="en-ID" sz="2100" dirty="0">
                <a:latin typeface="Consolas" panose="020B0609020204030204" pitchFamily="49" charset="0"/>
              </a:rPr>
              <a:t> = require('</a:t>
            </a:r>
            <a:r>
              <a:rPr lang="en-ID" sz="2100" dirty="0" err="1">
                <a:latin typeface="Consolas" panose="020B0609020204030204" pitchFamily="49" charset="0"/>
              </a:rPr>
              <a:t>colors</a:t>
            </a:r>
            <a:r>
              <a:rPr lang="en-ID" sz="2100" dirty="0">
                <a:latin typeface="Consolas" panose="020B0609020204030204" pitchFamily="49" charset="0"/>
              </a:rPr>
              <a:t>')</a:t>
            </a:r>
          </a:p>
          <a:p>
            <a:r>
              <a:rPr lang="en-ID" sz="2100" dirty="0" err="1">
                <a:latin typeface="Consolas" panose="020B0609020204030204" pitchFamily="49" charset="0"/>
              </a:rPr>
              <a:t>const</a:t>
            </a:r>
            <a:r>
              <a:rPr lang="en-ID" sz="2100" dirty="0">
                <a:latin typeface="Consolas" panose="020B0609020204030204" pitchFamily="49" charset="0"/>
              </a:rPr>
              <a:t> </a:t>
            </a:r>
            <a:r>
              <a:rPr lang="en-ID" sz="2100" dirty="0" err="1">
                <a:latin typeface="Consolas" panose="020B0609020204030204" pitchFamily="49" charset="0"/>
              </a:rPr>
              <a:t>os</a:t>
            </a:r>
            <a:r>
              <a:rPr lang="en-ID" sz="2100" dirty="0">
                <a:latin typeface="Consolas" panose="020B0609020204030204" pitchFamily="49" charset="0"/>
              </a:rPr>
              <a:t> = require('</a:t>
            </a:r>
            <a:r>
              <a:rPr lang="en-ID" sz="2100" dirty="0" err="1">
                <a:latin typeface="Consolas" panose="020B0609020204030204" pitchFamily="49" charset="0"/>
              </a:rPr>
              <a:t>os</a:t>
            </a:r>
            <a:r>
              <a:rPr lang="en-ID" sz="2100" dirty="0">
                <a:latin typeface="Consolas" panose="020B0609020204030204" pitchFamily="49" charset="0"/>
              </a:rPr>
              <a:t>')</a:t>
            </a:r>
          </a:p>
          <a:p>
            <a:r>
              <a:rPr lang="en-ID" sz="2100" dirty="0" err="1">
                <a:latin typeface="Consolas" panose="020B0609020204030204" pitchFamily="49" charset="0"/>
              </a:rPr>
              <a:t>const</a:t>
            </a:r>
            <a:r>
              <a:rPr lang="en-ID" sz="2100" dirty="0">
                <a:latin typeface="Consolas" panose="020B0609020204030204" pitchFamily="49" charset="0"/>
              </a:rPr>
              <a:t> _ = require('underscore');</a:t>
            </a:r>
          </a:p>
          <a:p>
            <a:r>
              <a:rPr lang="en-ID" sz="2100" dirty="0">
                <a:latin typeface="Consolas" panose="020B0609020204030204" pitchFamily="49" charset="0"/>
              </a:rPr>
              <a:t/>
            </a:r>
            <a:br>
              <a:rPr lang="en-ID" sz="2100" dirty="0">
                <a:latin typeface="Consolas" panose="020B0609020204030204" pitchFamily="49" charset="0"/>
              </a:rPr>
            </a:br>
            <a:r>
              <a:rPr lang="en-ID" sz="2100" dirty="0" err="1">
                <a:latin typeface="Consolas" panose="020B0609020204030204" pitchFamily="49" charset="0"/>
              </a:rPr>
              <a:t>var</a:t>
            </a:r>
            <a:r>
              <a:rPr lang="en-ID" sz="2100" dirty="0">
                <a:latin typeface="Consolas" panose="020B0609020204030204" pitchFamily="49" charset="0"/>
              </a:rPr>
              <a:t> data = </a:t>
            </a:r>
            <a:r>
              <a:rPr lang="en-ID" sz="2100" dirty="0" err="1">
                <a:latin typeface="Consolas" panose="020B0609020204030204" pitchFamily="49" charset="0"/>
              </a:rPr>
              <a:t>os.cpus</a:t>
            </a:r>
            <a:r>
              <a:rPr lang="en-ID" sz="2100" dirty="0">
                <a:latin typeface="Consolas" panose="020B0609020204030204" pitchFamily="49" charset="0"/>
              </a:rPr>
              <a:t>();</a:t>
            </a:r>
          </a:p>
          <a:p>
            <a:r>
              <a:rPr lang="en-ID" sz="2100" dirty="0" err="1">
                <a:latin typeface="Consolas" panose="020B0609020204030204" pitchFamily="49" charset="0"/>
              </a:rPr>
              <a:t>var</a:t>
            </a:r>
            <a:r>
              <a:rPr lang="en-ID" sz="2100" dirty="0">
                <a:latin typeface="Consolas" panose="020B0609020204030204" pitchFamily="49" charset="0"/>
              </a:rPr>
              <a:t> </a:t>
            </a:r>
            <a:r>
              <a:rPr lang="en-ID" sz="2100" dirty="0" err="1">
                <a:latin typeface="Consolas" panose="020B0609020204030204" pitchFamily="49" charset="0"/>
              </a:rPr>
              <a:t>tertinggi</a:t>
            </a:r>
            <a:r>
              <a:rPr lang="en-ID" sz="2100" dirty="0">
                <a:latin typeface="Consolas" panose="020B0609020204030204" pitchFamily="49" charset="0"/>
              </a:rPr>
              <a:t> = _.max(data,(x)=&gt;</a:t>
            </a:r>
            <a:r>
              <a:rPr lang="en-ID" sz="2100" dirty="0" err="1">
                <a:latin typeface="Consolas" panose="020B0609020204030204" pitchFamily="49" charset="0"/>
              </a:rPr>
              <a:t>x.times.user</a:t>
            </a:r>
            <a:r>
              <a:rPr lang="en-ID" sz="2100" dirty="0">
                <a:latin typeface="Consolas" panose="020B0609020204030204" pitchFamily="49" charset="0"/>
              </a:rPr>
              <a:t>);</a:t>
            </a:r>
          </a:p>
          <a:p>
            <a:r>
              <a:rPr lang="en-ID" sz="2100" dirty="0" err="1">
                <a:latin typeface="Consolas" panose="020B0609020204030204" pitchFamily="49" charset="0"/>
              </a:rPr>
              <a:t>var</a:t>
            </a:r>
            <a:r>
              <a:rPr lang="en-ID" sz="2100" dirty="0">
                <a:latin typeface="Consolas" panose="020B0609020204030204" pitchFamily="49" charset="0"/>
              </a:rPr>
              <a:t> </a:t>
            </a:r>
            <a:r>
              <a:rPr lang="en-ID" sz="2100" dirty="0" err="1">
                <a:latin typeface="Consolas" panose="020B0609020204030204" pitchFamily="49" charset="0"/>
              </a:rPr>
              <a:t>terendah</a:t>
            </a:r>
            <a:r>
              <a:rPr lang="en-ID" sz="2100" dirty="0">
                <a:latin typeface="Consolas" panose="020B0609020204030204" pitchFamily="49" charset="0"/>
              </a:rPr>
              <a:t> = _.min(data,(x)=&gt;</a:t>
            </a:r>
            <a:r>
              <a:rPr lang="en-ID" sz="2100" dirty="0" err="1">
                <a:latin typeface="Consolas" panose="020B0609020204030204" pitchFamily="49" charset="0"/>
              </a:rPr>
              <a:t>x.times.user</a:t>
            </a:r>
            <a:r>
              <a:rPr lang="en-ID" sz="2100" dirty="0">
                <a:latin typeface="Consolas" panose="020B0609020204030204" pitchFamily="49" charset="0"/>
              </a:rPr>
              <a:t>);</a:t>
            </a:r>
          </a:p>
          <a:p>
            <a:r>
              <a:rPr lang="en-ID" sz="2100" dirty="0">
                <a:latin typeface="Consolas" panose="020B0609020204030204" pitchFamily="49" charset="0"/>
              </a:rPr>
              <a:t/>
            </a:r>
            <a:br>
              <a:rPr lang="en-ID" sz="2100" dirty="0">
                <a:latin typeface="Consolas" panose="020B0609020204030204" pitchFamily="49" charset="0"/>
              </a:rPr>
            </a:br>
            <a:r>
              <a:rPr lang="en-ID" sz="2100" dirty="0">
                <a:latin typeface="Consolas" panose="020B0609020204030204" pitchFamily="49" charset="0"/>
              </a:rPr>
              <a:t>console.log(</a:t>
            </a:r>
            <a:r>
              <a:rPr lang="en-ID" sz="2100" dirty="0" err="1">
                <a:latin typeface="Consolas" panose="020B0609020204030204" pitchFamily="49" charset="0"/>
              </a:rPr>
              <a:t>colors.bgGreen</a:t>
            </a:r>
            <a:r>
              <a:rPr lang="en-ID" sz="2100" dirty="0">
                <a:latin typeface="Consolas" panose="020B0609020204030204" pitchFamily="49" charset="0"/>
              </a:rPr>
              <a:t>(</a:t>
            </a:r>
            <a:r>
              <a:rPr lang="en-ID" sz="2100" dirty="0" err="1">
                <a:latin typeface="Consolas" panose="020B0609020204030204" pitchFamily="49" charset="0"/>
              </a:rPr>
              <a:t>JSON.stringify</a:t>
            </a:r>
            <a:r>
              <a:rPr lang="en-ID" sz="2100" dirty="0">
                <a:latin typeface="Consolas" panose="020B0609020204030204" pitchFamily="49" charset="0"/>
              </a:rPr>
              <a:t>(</a:t>
            </a:r>
            <a:r>
              <a:rPr lang="en-ID" sz="2100" dirty="0" err="1">
                <a:latin typeface="Consolas" panose="020B0609020204030204" pitchFamily="49" charset="0"/>
              </a:rPr>
              <a:t>tertinggi</a:t>
            </a:r>
            <a:r>
              <a:rPr lang="en-ID" sz="2100" dirty="0">
                <a:latin typeface="Consolas" panose="020B0609020204030204" pitchFamily="49" charset="0"/>
              </a:rPr>
              <a:t>)));</a:t>
            </a:r>
          </a:p>
          <a:p>
            <a:r>
              <a:rPr lang="en-ID" sz="2100" dirty="0">
                <a:latin typeface="Consolas" panose="020B0609020204030204" pitchFamily="49" charset="0"/>
              </a:rPr>
              <a:t>console.log(</a:t>
            </a:r>
            <a:r>
              <a:rPr lang="en-ID" sz="2100" dirty="0" err="1">
                <a:latin typeface="Consolas" panose="020B0609020204030204" pitchFamily="49" charset="0"/>
              </a:rPr>
              <a:t>colors.bgRed</a:t>
            </a:r>
            <a:r>
              <a:rPr lang="en-ID" sz="2100" dirty="0">
                <a:latin typeface="Consolas" panose="020B0609020204030204" pitchFamily="49" charset="0"/>
              </a:rPr>
              <a:t>(</a:t>
            </a:r>
            <a:r>
              <a:rPr lang="en-ID" sz="2100" dirty="0" err="1">
                <a:latin typeface="Consolas" panose="020B0609020204030204" pitchFamily="49" charset="0"/>
              </a:rPr>
              <a:t>JSON.stringify</a:t>
            </a:r>
            <a:r>
              <a:rPr lang="en-ID" sz="2100" dirty="0">
                <a:latin typeface="Consolas" panose="020B0609020204030204" pitchFamily="49" charset="0"/>
              </a:rPr>
              <a:t>(</a:t>
            </a:r>
            <a:r>
              <a:rPr lang="en-ID" sz="2100" dirty="0" err="1">
                <a:latin typeface="Consolas" panose="020B0609020204030204" pitchFamily="49" charset="0"/>
              </a:rPr>
              <a:t>terendah</a:t>
            </a:r>
            <a:r>
              <a:rPr lang="en-ID" sz="2100" dirty="0">
                <a:latin typeface="Consolas" panose="020B0609020204030204" pitchFamily="49" charset="0"/>
              </a:rPr>
              <a:t>)));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086952" y="84563"/>
            <a:ext cx="43895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sz="4000" b="1" dirty="0" smtClean="0">
                <a:solidFill>
                  <a:srgbClr val="009696"/>
                </a:solidFill>
                <a:latin typeface="Gotham" pitchFamily="50" charset="0"/>
                <a:cs typeface="Consolas" pitchFamily="49" charset="0"/>
              </a:rPr>
              <a:t>#3 Solved!</a:t>
            </a:r>
            <a:endParaRPr lang="id-ID" sz="4000" b="1" dirty="0">
              <a:solidFill>
                <a:srgbClr val="009696"/>
              </a:solidFill>
              <a:latin typeface="Gotham" pitchFamily="50" charset="0"/>
              <a:cs typeface="Consolas" pitchFamily="49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74514" y="4283757"/>
            <a:ext cx="8394971" cy="2215468"/>
            <a:chOff x="2122713" y="4082143"/>
            <a:chExt cx="6596745" cy="1741714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2"/>
            <a:srcRect l="18483" t="49738" r="10047" b="35341"/>
            <a:stretch/>
          </p:blipFill>
          <p:spPr>
            <a:xfrm>
              <a:off x="2122713" y="5045304"/>
              <a:ext cx="6596745" cy="778553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3"/>
            <a:srcRect l="18483" t="31617" r="9979" b="49915"/>
            <a:stretch/>
          </p:blipFill>
          <p:spPr>
            <a:xfrm>
              <a:off x="2122714" y="4082143"/>
              <a:ext cx="6596744" cy="95794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5076587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D:\Purwadhika\Lintang Purwadhika Design\0 LIN Purwadhika\2e6af2_93c0539ab65941ca877fc5bbb1615371-mv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D:\Purwadhika\Lintang Purwadhika Design\0 LIN Purwadhika\Logo Purwadhika Whit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1238" y="6035675"/>
            <a:ext cx="2974975" cy="463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0" y="1"/>
            <a:ext cx="9144000" cy="5943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50000" i="1" dirty="0" smtClean="0">
                <a:solidFill>
                  <a:srgbClr val="009696"/>
                </a:solidFill>
              </a:rPr>
              <a:t>?</a:t>
            </a:r>
            <a:endParaRPr lang="en-US" sz="50000" b="1" dirty="0">
              <a:solidFill>
                <a:srgbClr val="009696"/>
              </a:solidFill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18289" y="90556"/>
            <a:ext cx="8394971" cy="46120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i="1" dirty="0" smtClean="0">
                <a:solidFill>
                  <a:srgbClr val="FFFF00"/>
                </a:solidFill>
                <a:latin typeface="Gotham Black" panose="02000603040000020004" pitchFamily="2" charset="0"/>
              </a:rPr>
              <a:t>#4</a:t>
            </a:r>
            <a:r>
              <a:rPr lang="en-US" dirty="0" smtClean="0">
                <a:solidFill>
                  <a:schemeClr val="bg1"/>
                </a:solidFill>
                <a:latin typeface="Gotham Black" panose="02000603040000020004" pitchFamily="2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Gotham Black" panose="02000603040000020004" pitchFamily="2" charset="0"/>
              </a:rPr>
              <a:t>Buatlah</a:t>
            </a:r>
            <a:r>
              <a:rPr lang="en-US" dirty="0" smtClean="0">
                <a:solidFill>
                  <a:schemeClr val="bg1"/>
                </a:solidFill>
                <a:latin typeface="Gotham Black" panose="02000603040000020004" pitchFamily="2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Gotham Black" panose="02000603040000020004" pitchFamily="2" charset="0"/>
              </a:rPr>
              <a:t>sebuah</a:t>
            </a:r>
            <a:r>
              <a:rPr lang="en-US" dirty="0" smtClean="0">
                <a:solidFill>
                  <a:schemeClr val="bg1"/>
                </a:solidFill>
                <a:latin typeface="Gotham Black" panose="02000603040000020004" pitchFamily="2" charset="0"/>
              </a:rPr>
              <a:t> program yang </a:t>
            </a:r>
            <a:r>
              <a:rPr lang="en-US" dirty="0" err="1" smtClean="0">
                <a:solidFill>
                  <a:schemeClr val="bg1"/>
                </a:solidFill>
                <a:latin typeface="Gotham Black" panose="02000603040000020004" pitchFamily="2" charset="0"/>
              </a:rPr>
              <a:t>saat</a:t>
            </a:r>
            <a:r>
              <a:rPr lang="en-US" dirty="0" smtClean="0">
                <a:solidFill>
                  <a:schemeClr val="bg1"/>
                </a:solidFill>
                <a:latin typeface="Gotham Black" panose="02000603040000020004" pitchFamily="2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Gotham Black" panose="02000603040000020004" pitchFamily="2" charset="0"/>
              </a:rPr>
              <a:t>dijalankan</a:t>
            </a:r>
            <a:r>
              <a:rPr lang="en-US" dirty="0" smtClean="0">
                <a:solidFill>
                  <a:schemeClr val="bg1"/>
                </a:solidFill>
                <a:latin typeface="Gotham Black" panose="02000603040000020004" pitchFamily="2" charset="0"/>
              </a:rPr>
              <a:t> di terminal </a:t>
            </a:r>
            <a:r>
              <a:rPr lang="en-US" dirty="0" err="1" smtClean="0">
                <a:solidFill>
                  <a:schemeClr val="bg1"/>
                </a:solidFill>
                <a:latin typeface="Gotham Black" panose="02000603040000020004" pitchFamily="2" charset="0"/>
              </a:rPr>
              <a:t>dengan</a:t>
            </a:r>
            <a:r>
              <a:rPr lang="en-US" dirty="0" smtClean="0">
                <a:solidFill>
                  <a:schemeClr val="bg1"/>
                </a:solidFill>
                <a:latin typeface="Gotham Black" panose="02000603040000020004" pitchFamily="2" charset="0"/>
              </a:rPr>
              <a:t> parameter </a:t>
            </a:r>
            <a:r>
              <a:rPr lang="en-US" dirty="0" err="1" smtClean="0">
                <a:solidFill>
                  <a:schemeClr val="bg1"/>
                </a:solidFill>
                <a:latin typeface="Gotham Black" panose="02000603040000020004" pitchFamily="2" charset="0"/>
              </a:rPr>
              <a:t>sebuah</a:t>
            </a:r>
            <a:r>
              <a:rPr lang="en-US" dirty="0" smtClean="0">
                <a:solidFill>
                  <a:schemeClr val="bg1"/>
                </a:solidFill>
                <a:latin typeface="Gotham Black" panose="02000603040000020004" pitchFamily="2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Gotham Black" panose="02000603040000020004" pitchFamily="2" charset="0"/>
              </a:rPr>
              <a:t>angka</a:t>
            </a:r>
            <a:r>
              <a:rPr lang="en-US" dirty="0" smtClean="0">
                <a:solidFill>
                  <a:schemeClr val="bg1"/>
                </a:solidFill>
                <a:latin typeface="Gotham Black" panose="02000603040000020004" pitchFamily="2" charset="0"/>
              </a:rPr>
              <a:t>, </a:t>
            </a:r>
            <a:r>
              <a:rPr lang="en-US" dirty="0" err="1" smtClean="0">
                <a:solidFill>
                  <a:schemeClr val="bg1"/>
                </a:solidFill>
                <a:latin typeface="Gotham Black" panose="02000603040000020004" pitchFamily="2" charset="0"/>
              </a:rPr>
              <a:t>dapat</a:t>
            </a:r>
            <a:r>
              <a:rPr lang="en-US" dirty="0" smtClean="0">
                <a:solidFill>
                  <a:schemeClr val="bg1"/>
                </a:solidFill>
                <a:latin typeface="Gotham Black" panose="02000603040000020004" pitchFamily="2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Gotham Black" panose="02000603040000020004" pitchFamily="2" charset="0"/>
              </a:rPr>
              <a:t>menentukan</a:t>
            </a:r>
            <a:r>
              <a:rPr lang="en-US" dirty="0" smtClean="0">
                <a:solidFill>
                  <a:schemeClr val="bg1"/>
                </a:solidFill>
                <a:latin typeface="Gotham Black" panose="02000603040000020004" pitchFamily="2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Gotham Black" panose="02000603040000020004" pitchFamily="2" charset="0"/>
              </a:rPr>
              <a:t>angka</a:t>
            </a:r>
            <a:r>
              <a:rPr lang="en-US" dirty="0" smtClean="0">
                <a:solidFill>
                  <a:schemeClr val="bg1"/>
                </a:solidFill>
                <a:latin typeface="Gotham Black" panose="02000603040000020004" pitchFamily="2" charset="0"/>
              </a:rPr>
              <a:t> yang </a:t>
            </a:r>
            <a:r>
              <a:rPr lang="en-US" dirty="0" err="1" smtClean="0">
                <a:solidFill>
                  <a:schemeClr val="bg1"/>
                </a:solidFill>
                <a:latin typeface="Gotham Black" panose="02000603040000020004" pitchFamily="2" charset="0"/>
              </a:rPr>
              <a:t>diinput</a:t>
            </a:r>
            <a:r>
              <a:rPr lang="en-US" dirty="0" smtClean="0">
                <a:solidFill>
                  <a:schemeClr val="bg1"/>
                </a:solidFill>
                <a:latin typeface="Gotham Black" panose="02000603040000020004" pitchFamily="2" charset="0"/>
              </a:rPr>
              <a:t> user </a:t>
            </a:r>
            <a:r>
              <a:rPr lang="en-US" dirty="0" err="1" smtClean="0">
                <a:solidFill>
                  <a:schemeClr val="bg1"/>
                </a:solidFill>
                <a:latin typeface="Gotham Black" panose="02000603040000020004" pitchFamily="2" charset="0"/>
              </a:rPr>
              <a:t>tersebut</a:t>
            </a:r>
            <a:r>
              <a:rPr lang="en-US" dirty="0" smtClean="0">
                <a:solidFill>
                  <a:schemeClr val="bg1"/>
                </a:solidFill>
                <a:latin typeface="Gotham Black" panose="02000603040000020004" pitchFamily="2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Gotham Black" panose="02000603040000020004" pitchFamily="2" charset="0"/>
              </a:rPr>
              <a:t>tergolong</a:t>
            </a:r>
            <a:r>
              <a:rPr lang="en-US" dirty="0" smtClean="0">
                <a:solidFill>
                  <a:schemeClr val="bg1"/>
                </a:solidFill>
                <a:latin typeface="Gotham Black" panose="02000603040000020004" pitchFamily="2" charset="0"/>
              </a:rPr>
              <a:t> </a:t>
            </a:r>
          </a:p>
          <a:p>
            <a:pPr algn="ctr">
              <a:lnSpc>
                <a:spcPct val="100000"/>
              </a:lnSpc>
            </a:pPr>
            <a:r>
              <a:rPr lang="en-US" dirty="0" err="1" smtClean="0">
                <a:solidFill>
                  <a:schemeClr val="bg1"/>
                </a:solidFill>
                <a:latin typeface="Gotham Black" panose="02000603040000020004" pitchFamily="2" charset="0"/>
              </a:rPr>
              <a:t>genap</a:t>
            </a:r>
            <a:r>
              <a:rPr lang="en-US" dirty="0" smtClean="0">
                <a:solidFill>
                  <a:schemeClr val="bg1"/>
                </a:solidFill>
                <a:latin typeface="Gotham Black" panose="02000603040000020004" pitchFamily="2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Gotham Black" panose="02000603040000020004" pitchFamily="2" charset="0"/>
              </a:rPr>
              <a:t>atau</a:t>
            </a:r>
            <a:r>
              <a:rPr lang="en-US" dirty="0" smtClean="0">
                <a:solidFill>
                  <a:schemeClr val="bg1"/>
                </a:solidFill>
                <a:latin typeface="Gotham Black" panose="02000603040000020004" pitchFamily="2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Gotham Black" panose="02000603040000020004" pitchFamily="2" charset="0"/>
              </a:rPr>
              <a:t>ganjil</a:t>
            </a:r>
            <a:r>
              <a:rPr lang="en-US" dirty="0" smtClean="0">
                <a:solidFill>
                  <a:schemeClr val="bg1"/>
                </a:solidFill>
                <a:latin typeface="Gotham Black" panose="02000603040000020004" pitchFamily="2" charset="0"/>
              </a:rPr>
              <a:t>!</a:t>
            </a:r>
          </a:p>
          <a:p>
            <a:pPr algn="ctr">
              <a:lnSpc>
                <a:spcPct val="100000"/>
              </a:lnSpc>
            </a:pPr>
            <a:endParaRPr lang="en-US" sz="1800" dirty="0" smtClean="0">
              <a:solidFill>
                <a:schemeClr val="bg1"/>
              </a:solidFill>
              <a:latin typeface="Gotham Black" panose="02000603040000020004" pitchFamily="2" charset="0"/>
            </a:endParaRPr>
          </a:p>
          <a:p>
            <a:pPr algn="ctr">
              <a:lnSpc>
                <a:spcPct val="100000"/>
              </a:lnSpc>
            </a:pPr>
            <a:r>
              <a:rPr lang="en-US" sz="2800" i="1" dirty="0" err="1" smtClean="0">
                <a:solidFill>
                  <a:srgbClr val="FFFF00"/>
                </a:solidFill>
                <a:latin typeface="Gotham Black" panose="02000603040000020004" pitchFamily="2" charset="0"/>
              </a:rPr>
              <a:t>Gunakan</a:t>
            </a:r>
            <a:r>
              <a:rPr lang="en-US" sz="2800" i="1" dirty="0" smtClean="0">
                <a:solidFill>
                  <a:srgbClr val="FFFF00"/>
                </a:solidFill>
                <a:latin typeface="Gotham Black" panose="02000603040000020004" pitchFamily="2" charset="0"/>
              </a:rPr>
              <a:t> module </a:t>
            </a:r>
            <a:r>
              <a:rPr lang="en-US" sz="2800" i="1" dirty="0" err="1" smtClean="0">
                <a:solidFill>
                  <a:srgbClr val="FFFF00"/>
                </a:solidFill>
                <a:latin typeface="Gotham Black" panose="02000603040000020004" pitchFamily="2" charset="0"/>
              </a:rPr>
              <a:t>Yargs</a:t>
            </a:r>
            <a:r>
              <a:rPr lang="en-US" sz="2800" i="1" dirty="0" smtClean="0">
                <a:solidFill>
                  <a:srgbClr val="FFFF00"/>
                </a:solidFill>
                <a:latin typeface="Gotham Black" panose="02000603040000020004" pitchFamily="2" charset="0"/>
              </a:rPr>
              <a:t>!</a:t>
            </a:r>
            <a:endParaRPr lang="en-US" sz="4000" i="1" dirty="0">
              <a:solidFill>
                <a:srgbClr val="FFFF00"/>
              </a:solidFill>
              <a:latin typeface="Gotham Black" panose="02000603040000020004" pitchFamily="2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l="18552" t="30994" r="40132" b="43041"/>
          <a:stretch/>
        </p:blipFill>
        <p:spPr>
          <a:xfrm>
            <a:off x="299812" y="4651050"/>
            <a:ext cx="5242282" cy="1853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76376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480589" y="870854"/>
            <a:ext cx="9017664" cy="336160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r>
              <a:rPr lang="en-ID" sz="2400" dirty="0" err="1">
                <a:latin typeface="Consolas" panose="020B0609020204030204" pitchFamily="49" charset="0"/>
              </a:rPr>
              <a:t>const</a:t>
            </a:r>
            <a:r>
              <a:rPr lang="en-ID" sz="2400" dirty="0">
                <a:latin typeface="Consolas" panose="020B0609020204030204" pitchFamily="49" charset="0"/>
              </a:rPr>
              <a:t> </a:t>
            </a:r>
            <a:r>
              <a:rPr lang="en-ID" sz="2400" dirty="0" err="1">
                <a:latin typeface="Consolas" panose="020B0609020204030204" pitchFamily="49" charset="0"/>
              </a:rPr>
              <a:t>colors</a:t>
            </a:r>
            <a:r>
              <a:rPr lang="en-ID" sz="2400" dirty="0">
                <a:latin typeface="Consolas" panose="020B0609020204030204" pitchFamily="49" charset="0"/>
              </a:rPr>
              <a:t> = require('</a:t>
            </a:r>
            <a:r>
              <a:rPr lang="en-ID" sz="2400" dirty="0" err="1">
                <a:latin typeface="Consolas" panose="020B0609020204030204" pitchFamily="49" charset="0"/>
              </a:rPr>
              <a:t>colors</a:t>
            </a:r>
            <a:r>
              <a:rPr lang="en-ID" sz="2400" dirty="0">
                <a:latin typeface="Consolas" panose="020B0609020204030204" pitchFamily="49" charset="0"/>
              </a:rPr>
              <a:t>')</a:t>
            </a:r>
          </a:p>
          <a:p>
            <a:r>
              <a:rPr lang="en-ID" sz="2400" dirty="0" err="1">
                <a:latin typeface="Consolas" panose="020B0609020204030204" pitchFamily="49" charset="0"/>
              </a:rPr>
              <a:t>const</a:t>
            </a:r>
            <a:r>
              <a:rPr lang="en-ID" sz="2400" dirty="0">
                <a:latin typeface="Consolas" panose="020B0609020204030204" pitchFamily="49" charset="0"/>
              </a:rPr>
              <a:t> </a:t>
            </a:r>
            <a:r>
              <a:rPr lang="en-ID" sz="2400" dirty="0" err="1">
                <a:latin typeface="Consolas" panose="020B0609020204030204" pitchFamily="49" charset="0"/>
              </a:rPr>
              <a:t>argv</a:t>
            </a:r>
            <a:r>
              <a:rPr lang="en-ID" sz="2400" dirty="0">
                <a:latin typeface="Consolas" panose="020B0609020204030204" pitchFamily="49" charset="0"/>
              </a:rPr>
              <a:t> = require('</a:t>
            </a:r>
            <a:r>
              <a:rPr lang="en-ID" sz="2400" dirty="0" err="1">
                <a:latin typeface="Consolas" panose="020B0609020204030204" pitchFamily="49" charset="0"/>
              </a:rPr>
              <a:t>yargs</a:t>
            </a:r>
            <a:r>
              <a:rPr lang="en-ID" sz="2400" dirty="0">
                <a:latin typeface="Consolas" panose="020B0609020204030204" pitchFamily="49" charset="0"/>
              </a:rPr>
              <a:t>').</a:t>
            </a:r>
            <a:r>
              <a:rPr lang="en-ID" sz="2400" dirty="0" err="1">
                <a:latin typeface="Consolas" panose="020B0609020204030204" pitchFamily="49" charset="0"/>
              </a:rPr>
              <a:t>argv</a:t>
            </a:r>
            <a:endParaRPr lang="en-ID" sz="2400" dirty="0">
              <a:latin typeface="Consolas" panose="020B0609020204030204" pitchFamily="49" charset="0"/>
            </a:endParaRPr>
          </a:p>
          <a:p>
            <a:endParaRPr lang="en-ID" sz="2400" dirty="0" smtClean="0">
              <a:latin typeface="Consolas" panose="020B0609020204030204" pitchFamily="49" charset="0"/>
            </a:endParaRPr>
          </a:p>
          <a:p>
            <a:r>
              <a:rPr lang="en-ID" sz="2400" dirty="0" smtClean="0">
                <a:latin typeface="Consolas" panose="020B0609020204030204" pitchFamily="49" charset="0"/>
              </a:rPr>
              <a:t>if </a:t>
            </a:r>
            <a:r>
              <a:rPr lang="en-ID" sz="2400" dirty="0">
                <a:latin typeface="Consolas" panose="020B0609020204030204" pitchFamily="49" charset="0"/>
              </a:rPr>
              <a:t>(</a:t>
            </a:r>
            <a:r>
              <a:rPr lang="en-ID" sz="2400" dirty="0" err="1">
                <a:latin typeface="Consolas" panose="020B0609020204030204" pitchFamily="49" charset="0"/>
              </a:rPr>
              <a:t>argv.x</a:t>
            </a:r>
            <a:r>
              <a:rPr lang="en-ID" sz="2400" dirty="0">
                <a:latin typeface="Consolas" panose="020B0609020204030204" pitchFamily="49" charset="0"/>
              </a:rPr>
              <a:t> % 2 == 0) {</a:t>
            </a:r>
          </a:p>
          <a:p>
            <a:r>
              <a:rPr lang="en-ID" sz="2400" dirty="0">
                <a:latin typeface="Consolas" panose="020B0609020204030204" pitchFamily="49" charset="0"/>
              </a:rPr>
              <a:t>console.log</a:t>
            </a:r>
          </a:p>
          <a:p>
            <a:r>
              <a:rPr lang="en-ID" sz="2400" dirty="0">
                <a:latin typeface="Consolas" panose="020B0609020204030204" pitchFamily="49" charset="0"/>
              </a:rPr>
              <a:t>(</a:t>
            </a:r>
            <a:r>
              <a:rPr lang="en-ID" sz="2400" dirty="0" err="1">
                <a:latin typeface="Consolas" panose="020B0609020204030204" pitchFamily="49" charset="0"/>
              </a:rPr>
              <a:t>colors.bgGreen</a:t>
            </a:r>
            <a:r>
              <a:rPr lang="en-ID" sz="2400" dirty="0">
                <a:latin typeface="Consolas" panose="020B0609020204030204" pitchFamily="49" charset="0"/>
              </a:rPr>
              <a:t>(`</a:t>
            </a:r>
            <a:r>
              <a:rPr lang="en-ID" sz="2400" dirty="0" err="1">
                <a:latin typeface="Consolas" panose="020B0609020204030204" pitchFamily="49" charset="0"/>
              </a:rPr>
              <a:t>Angka</a:t>
            </a:r>
            <a:r>
              <a:rPr lang="en-ID" sz="2400" dirty="0">
                <a:latin typeface="Consolas" panose="020B0609020204030204" pitchFamily="49" charset="0"/>
              </a:rPr>
              <a:t> ${</a:t>
            </a:r>
            <a:r>
              <a:rPr lang="en-ID" sz="2400" dirty="0" err="1">
                <a:latin typeface="Consolas" panose="020B0609020204030204" pitchFamily="49" charset="0"/>
              </a:rPr>
              <a:t>argv.x</a:t>
            </a:r>
            <a:r>
              <a:rPr lang="en-ID" sz="2400" dirty="0">
                <a:latin typeface="Consolas" panose="020B0609020204030204" pitchFamily="49" charset="0"/>
              </a:rPr>
              <a:t>} </a:t>
            </a:r>
            <a:r>
              <a:rPr lang="en-ID" sz="2400" dirty="0" err="1">
                <a:latin typeface="Consolas" panose="020B0609020204030204" pitchFamily="49" charset="0"/>
              </a:rPr>
              <a:t>itu</a:t>
            </a:r>
            <a:r>
              <a:rPr lang="en-ID" sz="2400" dirty="0">
                <a:latin typeface="Consolas" panose="020B0609020204030204" pitchFamily="49" charset="0"/>
              </a:rPr>
              <a:t> GENAP!`))</a:t>
            </a:r>
          </a:p>
          <a:p>
            <a:r>
              <a:rPr lang="en-ID" sz="2400" dirty="0">
                <a:latin typeface="Consolas" panose="020B0609020204030204" pitchFamily="49" charset="0"/>
              </a:rPr>
              <a:t>} </a:t>
            </a:r>
            <a:endParaRPr lang="en-ID" sz="2400" dirty="0" smtClean="0">
              <a:latin typeface="Consolas" panose="020B0609020204030204" pitchFamily="49" charset="0"/>
            </a:endParaRPr>
          </a:p>
          <a:p>
            <a:r>
              <a:rPr lang="en-ID" sz="2400" dirty="0" smtClean="0">
                <a:latin typeface="Consolas" panose="020B0609020204030204" pitchFamily="49" charset="0"/>
              </a:rPr>
              <a:t>else </a:t>
            </a:r>
            <a:r>
              <a:rPr lang="en-ID" sz="2400" dirty="0">
                <a:latin typeface="Consolas" panose="020B0609020204030204" pitchFamily="49" charset="0"/>
              </a:rPr>
              <a:t>{</a:t>
            </a:r>
          </a:p>
          <a:p>
            <a:r>
              <a:rPr lang="en-ID" sz="2400" dirty="0">
                <a:latin typeface="Consolas" panose="020B0609020204030204" pitchFamily="49" charset="0"/>
              </a:rPr>
              <a:t>console.log</a:t>
            </a:r>
          </a:p>
          <a:p>
            <a:r>
              <a:rPr lang="en-ID" sz="2400" dirty="0">
                <a:latin typeface="Consolas" panose="020B0609020204030204" pitchFamily="49" charset="0"/>
              </a:rPr>
              <a:t>(</a:t>
            </a:r>
            <a:r>
              <a:rPr lang="en-ID" sz="2400" dirty="0" err="1" smtClean="0">
                <a:latin typeface="Consolas" panose="020B0609020204030204" pitchFamily="49" charset="0"/>
              </a:rPr>
              <a:t>colors.bgMagenta</a:t>
            </a:r>
            <a:r>
              <a:rPr lang="en-ID" sz="2400" dirty="0" smtClean="0">
                <a:latin typeface="Consolas" panose="020B0609020204030204" pitchFamily="49" charset="0"/>
              </a:rPr>
              <a:t>(`</a:t>
            </a:r>
            <a:r>
              <a:rPr lang="en-ID" sz="2400" dirty="0" err="1">
                <a:latin typeface="Consolas" panose="020B0609020204030204" pitchFamily="49" charset="0"/>
              </a:rPr>
              <a:t>Angka</a:t>
            </a:r>
            <a:r>
              <a:rPr lang="en-ID" sz="2400" dirty="0">
                <a:latin typeface="Consolas" panose="020B0609020204030204" pitchFamily="49" charset="0"/>
              </a:rPr>
              <a:t> ${</a:t>
            </a:r>
            <a:r>
              <a:rPr lang="en-ID" sz="2400" dirty="0" err="1">
                <a:latin typeface="Consolas" panose="020B0609020204030204" pitchFamily="49" charset="0"/>
              </a:rPr>
              <a:t>argv.x</a:t>
            </a:r>
            <a:r>
              <a:rPr lang="en-ID" sz="2400" dirty="0">
                <a:latin typeface="Consolas" panose="020B0609020204030204" pitchFamily="49" charset="0"/>
              </a:rPr>
              <a:t>} </a:t>
            </a:r>
            <a:r>
              <a:rPr lang="en-ID" sz="2400" dirty="0" err="1">
                <a:latin typeface="Consolas" panose="020B0609020204030204" pitchFamily="49" charset="0"/>
              </a:rPr>
              <a:t>itu</a:t>
            </a:r>
            <a:r>
              <a:rPr lang="en-ID" sz="2400" dirty="0">
                <a:latin typeface="Consolas" panose="020B0609020204030204" pitchFamily="49" charset="0"/>
              </a:rPr>
              <a:t> GANJIL!`))</a:t>
            </a:r>
          </a:p>
          <a:p>
            <a:r>
              <a:rPr lang="en-ID" sz="24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086952" y="84563"/>
            <a:ext cx="43895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D" sz="4000" b="1" dirty="0" smtClean="0">
                <a:solidFill>
                  <a:srgbClr val="009696"/>
                </a:solidFill>
                <a:latin typeface="Gotham" pitchFamily="50" charset="0"/>
                <a:cs typeface="Consolas" pitchFamily="49" charset="0"/>
              </a:rPr>
              <a:t>#4 Solved!</a:t>
            </a:r>
            <a:endParaRPr lang="id-ID" sz="4000" b="1" dirty="0">
              <a:solidFill>
                <a:srgbClr val="009696"/>
              </a:solidFill>
              <a:latin typeface="Gotham" pitchFamily="50" charset="0"/>
              <a:cs typeface="Consolas" pitchFamily="49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l="18552" t="30994" r="40132" b="43041"/>
          <a:stretch/>
        </p:blipFill>
        <p:spPr>
          <a:xfrm>
            <a:off x="582841" y="4727250"/>
            <a:ext cx="5242282" cy="1853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37519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1940771"/>
            <a:ext cx="5976437" cy="23474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b="1" u="none" kern="1200" spc="-300" baseline="0">
                <a:solidFill>
                  <a:schemeClr val="bg1"/>
                </a:solidFill>
                <a:latin typeface="Gotham Bold" panose="02000803030000020004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id-ID" sz="8000" dirty="0" smtClean="0"/>
              <a:t>Exploring</a:t>
            </a:r>
            <a:endParaRPr lang="id-ID" sz="8800" dirty="0" smtClean="0"/>
          </a:p>
          <a:p>
            <a:pPr algn="ctr"/>
            <a:r>
              <a:rPr lang="id-ID" sz="3200" i="1" dirty="0" smtClean="0"/>
              <a:t>#4   </a:t>
            </a:r>
            <a:r>
              <a:rPr lang="id-ID" sz="3200" b="0" dirty="0" smtClean="0">
                <a:latin typeface="Gotham" pitchFamily="50" charset="0"/>
              </a:rPr>
              <a:t>Node Package Manager</a:t>
            </a:r>
            <a:endParaRPr lang="en-US" sz="3200" i="1" dirty="0"/>
          </a:p>
        </p:txBody>
      </p:sp>
      <p:pic>
        <p:nvPicPr>
          <p:cNvPr id="5" name="Picture 2" descr="C:\Users\Windows 7\Music\nodejs-new-pantone-black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2662" y="2260171"/>
            <a:ext cx="2789230" cy="1708650"/>
          </a:xfrm>
          <a:prstGeom prst="rect">
            <a:avLst/>
          </a:prstGeom>
          <a:noFill/>
          <a:effectLst>
            <a:glow rad="228600">
              <a:schemeClr val="bg1"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3027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819810" y="691074"/>
            <a:ext cx="7740870" cy="53287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endParaRPr lang="en-US" sz="3200" b="1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586854" y="177420"/>
            <a:ext cx="7973826" cy="21972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pPr algn="ctr"/>
            <a:r>
              <a:rPr lang="id-ID" sz="3200" b="1" dirty="0" smtClean="0">
                <a:solidFill>
                  <a:srgbClr val="009696"/>
                </a:solidFill>
              </a:rPr>
              <a:t>NPM Packages/Modules</a:t>
            </a:r>
          </a:p>
          <a:p>
            <a:pPr algn="ctr"/>
            <a:endParaRPr lang="id-ID" sz="2500" b="1" dirty="0">
              <a:solidFill>
                <a:srgbClr val="009696"/>
              </a:solidFill>
            </a:endParaRPr>
          </a:p>
          <a:p>
            <a:pPr algn="ctr"/>
            <a:r>
              <a:rPr lang="id-ID" sz="2500" dirty="0" smtClean="0"/>
              <a:t>NPM has hundreds of packages/modules</a:t>
            </a:r>
          </a:p>
          <a:p>
            <a:pPr algn="ctr"/>
            <a:r>
              <a:rPr lang="id-ID" sz="2500" dirty="0" smtClean="0"/>
              <a:t>which you can use easily.</a:t>
            </a:r>
            <a:endParaRPr lang="en-US" sz="2500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147362" y="2115397"/>
            <a:ext cx="6770222" cy="4462817"/>
          </a:xfrm>
          <a:prstGeom prst="rect">
            <a:avLst/>
          </a:prstGeom>
        </p:spPr>
        <p:txBody>
          <a:bodyPr vert="horz" lIns="91440" tIns="45720" rIns="91440" bIns="45720" numCol="2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pPr marL="457200" indent="-457200">
              <a:buBlip>
                <a:blip r:embed="rId2"/>
              </a:buBlip>
            </a:pPr>
            <a:r>
              <a:rPr lang="id-ID" sz="2500" dirty="0" smtClean="0"/>
              <a:t>angular</a:t>
            </a:r>
          </a:p>
          <a:p>
            <a:pPr marL="457200" indent="-457200">
              <a:buBlip>
                <a:blip r:embed="rId2"/>
              </a:buBlip>
            </a:pPr>
            <a:r>
              <a:rPr lang="id-ID" sz="2500" dirty="0" smtClean="0"/>
              <a:t>bluebird</a:t>
            </a:r>
          </a:p>
          <a:p>
            <a:pPr marL="457200" indent="-457200">
              <a:buBlip>
                <a:blip r:embed="rId2"/>
              </a:buBlip>
            </a:pPr>
            <a:r>
              <a:rPr lang="id-ID" sz="2500" dirty="0" smtClean="0"/>
              <a:t>body-parser</a:t>
            </a:r>
          </a:p>
          <a:p>
            <a:pPr marL="457200" indent="-457200">
              <a:buBlip>
                <a:blip r:embed="rId2"/>
              </a:buBlip>
            </a:pPr>
            <a:r>
              <a:rPr lang="id-ID" sz="2500" dirty="0" smtClean="0"/>
              <a:t>chalk</a:t>
            </a:r>
          </a:p>
          <a:p>
            <a:pPr marL="457200" indent="-457200">
              <a:buBlip>
                <a:blip r:embed="rId2"/>
              </a:buBlip>
            </a:pPr>
            <a:r>
              <a:rPr lang="id-ID" sz="2500" dirty="0" smtClean="0"/>
              <a:t>commander</a:t>
            </a:r>
          </a:p>
          <a:p>
            <a:pPr marL="457200" indent="-457200">
              <a:buBlip>
                <a:blip r:embed="rId2"/>
              </a:buBlip>
            </a:pPr>
            <a:r>
              <a:rPr lang="id-ID" sz="2500" dirty="0" smtClean="0"/>
              <a:t>config</a:t>
            </a:r>
          </a:p>
          <a:p>
            <a:pPr marL="457200" indent="-457200">
              <a:buBlip>
                <a:blip r:embed="rId2"/>
              </a:buBlip>
            </a:pPr>
            <a:r>
              <a:rPr lang="id-ID" sz="2500" dirty="0" smtClean="0"/>
              <a:t>express</a:t>
            </a:r>
          </a:p>
          <a:p>
            <a:pPr marL="457200" indent="-457200">
              <a:buBlip>
                <a:blip r:embed="rId2"/>
              </a:buBlip>
            </a:pPr>
            <a:r>
              <a:rPr lang="id-ID" sz="2500" dirty="0" smtClean="0"/>
              <a:t>ejs</a:t>
            </a:r>
          </a:p>
          <a:p>
            <a:pPr marL="457200" indent="-457200">
              <a:buBlip>
                <a:blip r:embed="rId2"/>
              </a:buBlip>
            </a:pPr>
            <a:r>
              <a:rPr lang="id-ID" sz="2500" dirty="0" smtClean="0"/>
              <a:t>jest</a:t>
            </a:r>
          </a:p>
          <a:p>
            <a:pPr marL="457200" indent="-457200">
              <a:buBlip>
                <a:blip r:embed="rId2"/>
              </a:buBlip>
            </a:pPr>
            <a:r>
              <a:rPr lang="id-ID" sz="2500" dirty="0" smtClean="0"/>
              <a:t>jshint</a:t>
            </a:r>
          </a:p>
          <a:p>
            <a:pPr marL="457200" indent="-457200">
              <a:buBlip>
                <a:blip r:embed="rId2"/>
              </a:buBlip>
            </a:pPr>
            <a:r>
              <a:rPr lang="id-ID" sz="2500" dirty="0" smtClean="0"/>
              <a:t>lodash</a:t>
            </a:r>
          </a:p>
          <a:p>
            <a:pPr marL="457200" indent="-457200">
              <a:buBlip>
                <a:blip r:embed="rId2"/>
              </a:buBlip>
            </a:pPr>
            <a:r>
              <a:rPr lang="id-ID" sz="2500" dirty="0" smtClean="0"/>
              <a:t>lru-cache</a:t>
            </a:r>
          </a:p>
          <a:p>
            <a:pPr marL="457200" indent="-457200">
              <a:buBlip>
                <a:blip r:embed="rId2"/>
              </a:buBlip>
            </a:pPr>
            <a:r>
              <a:rPr lang="id-ID" sz="2500" dirty="0" smtClean="0"/>
              <a:t>meddleware</a:t>
            </a:r>
          </a:p>
          <a:p>
            <a:pPr marL="457200" indent="-457200">
              <a:buBlip>
                <a:blip r:embed="rId2"/>
              </a:buBlip>
            </a:pPr>
            <a:r>
              <a:rPr lang="id-ID" sz="2500" dirty="0" smtClean="0"/>
              <a:t>nodemon</a:t>
            </a:r>
          </a:p>
          <a:p>
            <a:pPr marL="457200" indent="-457200">
              <a:buBlip>
                <a:blip r:embed="rId2"/>
              </a:buBlip>
            </a:pPr>
            <a:r>
              <a:rPr lang="id-ID" sz="2500" dirty="0" smtClean="0"/>
              <a:t>node-static</a:t>
            </a:r>
          </a:p>
          <a:p>
            <a:pPr marL="457200" indent="-457200">
              <a:buBlip>
                <a:blip r:embed="rId2"/>
              </a:buBlip>
            </a:pPr>
            <a:r>
              <a:rPr lang="id-ID" sz="2500" dirty="0" smtClean="0"/>
              <a:t>nodeUtils</a:t>
            </a:r>
          </a:p>
          <a:p>
            <a:pPr marL="457200" indent="-457200">
              <a:buBlip>
                <a:blip r:embed="rId2"/>
              </a:buBlip>
            </a:pPr>
            <a:r>
              <a:rPr lang="id-ID" sz="2500" dirty="0"/>
              <a:t>p</a:t>
            </a:r>
            <a:r>
              <a:rPr lang="id-ID" sz="2500" dirty="0" smtClean="0"/>
              <a:t>ath</a:t>
            </a:r>
          </a:p>
          <a:p>
            <a:pPr marL="457200" indent="-457200">
              <a:buBlip>
                <a:blip r:embed="rId2"/>
              </a:buBlip>
            </a:pPr>
            <a:r>
              <a:rPr lang="id-ID" sz="2500" dirty="0" smtClean="0"/>
              <a:t>pluralize</a:t>
            </a:r>
          </a:p>
          <a:p>
            <a:pPr marL="457200" indent="-457200">
              <a:buBlip>
                <a:blip r:embed="rId2"/>
              </a:buBlip>
            </a:pPr>
            <a:r>
              <a:rPr lang="id-ID" sz="2500" dirty="0" smtClean="0"/>
              <a:t>request</a:t>
            </a:r>
          </a:p>
          <a:p>
            <a:pPr marL="457200" indent="-457200">
              <a:buBlip>
                <a:blip r:embed="rId2"/>
              </a:buBlip>
            </a:pPr>
            <a:r>
              <a:rPr lang="id-ID" sz="2500" dirty="0" smtClean="0"/>
              <a:t>serve-favicon</a:t>
            </a:r>
          </a:p>
          <a:p>
            <a:pPr marL="457200" indent="-457200">
              <a:buBlip>
                <a:blip r:embed="rId2"/>
              </a:buBlip>
            </a:pPr>
            <a:r>
              <a:rPr lang="id-ID" sz="2500" dirty="0" smtClean="0"/>
              <a:t>table</a:t>
            </a:r>
          </a:p>
          <a:p>
            <a:pPr marL="457200" indent="-457200">
              <a:buBlip>
                <a:blip r:embed="rId2"/>
              </a:buBlip>
            </a:pPr>
            <a:r>
              <a:rPr lang="id-ID" sz="2500" dirty="0" smtClean="0"/>
              <a:t>typescript</a:t>
            </a:r>
          </a:p>
          <a:p>
            <a:pPr marL="457200" indent="-457200">
              <a:buBlip>
                <a:blip r:embed="rId2"/>
              </a:buBlip>
            </a:pPr>
            <a:r>
              <a:rPr lang="id-ID" sz="2500" b="1" i="1" dirty="0" smtClean="0"/>
              <a:t>etc...</a:t>
            </a:r>
          </a:p>
        </p:txBody>
      </p:sp>
    </p:spTree>
    <p:extLst>
      <p:ext uri="{BB962C8B-B14F-4D97-AF65-F5344CB8AC3E}">
        <p14:creationId xmlns:p14="http://schemas.microsoft.com/office/powerpoint/2010/main" val="238192735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896303" y="5817476"/>
            <a:ext cx="3157712" cy="89863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819810" y="691074"/>
            <a:ext cx="7740870" cy="53287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endParaRPr lang="en-US" sz="3200" b="1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57660" y="0"/>
            <a:ext cx="8560680" cy="10654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pPr algn="r"/>
            <a:r>
              <a:rPr lang="id-ID" sz="4000" b="1" dirty="0" smtClean="0">
                <a:solidFill>
                  <a:srgbClr val="009696"/>
                </a:solidFill>
              </a:rPr>
              <a:t>Getting Started</a:t>
            </a:r>
            <a:endParaRPr lang="en-US" b="1" dirty="0">
              <a:solidFill>
                <a:srgbClr val="009696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94295" y="874992"/>
            <a:ext cx="8285848" cy="57307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r>
              <a:rPr lang="id-ID" sz="2800" dirty="0" smtClean="0"/>
              <a:t>On terminal</a:t>
            </a:r>
            <a:r>
              <a:rPr lang="en-US" sz="2800" dirty="0" smtClean="0"/>
              <a:t> (at your </a:t>
            </a:r>
            <a:r>
              <a:rPr lang="en-US" sz="2800" dirty="0" err="1" smtClean="0"/>
              <a:t>dir</a:t>
            </a:r>
            <a:r>
              <a:rPr lang="en-US" sz="2800" dirty="0" smtClean="0"/>
              <a:t> project)</a:t>
            </a:r>
            <a:r>
              <a:rPr lang="id-ID" sz="2800" dirty="0" smtClean="0"/>
              <a:t>, type:</a:t>
            </a:r>
          </a:p>
          <a:p>
            <a:endParaRPr lang="id-ID" sz="1400" b="1" dirty="0" smtClean="0">
              <a:solidFill>
                <a:srgbClr val="FF0000"/>
              </a:solidFill>
            </a:endParaRPr>
          </a:p>
          <a:p>
            <a:pPr marL="457200" indent="-457200">
              <a:buBlip>
                <a:blip r:embed="rId2"/>
              </a:buBlip>
            </a:pPr>
            <a:r>
              <a:rPr lang="id-ID" sz="2800" b="1" dirty="0" smtClean="0">
                <a:solidFill>
                  <a:srgbClr val="FF0000"/>
                </a:solidFill>
              </a:rPr>
              <a:t>npm -v</a:t>
            </a:r>
          </a:p>
          <a:p>
            <a:r>
              <a:rPr lang="id-ID" sz="2400" i="1" dirty="0"/>
              <a:t> </a:t>
            </a:r>
            <a:r>
              <a:rPr lang="id-ID" sz="2400" i="1" dirty="0" smtClean="0"/>
              <a:t>   check the version of installed npm.</a:t>
            </a:r>
          </a:p>
          <a:p>
            <a:endParaRPr lang="id-ID" sz="1400" dirty="0" smtClean="0"/>
          </a:p>
          <a:p>
            <a:pPr marL="457200" indent="-457200">
              <a:buBlip>
                <a:blip r:embed="rId2"/>
              </a:buBlip>
            </a:pPr>
            <a:r>
              <a:rPr lang="id-ID" sz="2800" b="1" dirty="0">
                <a:solidFill>
                  <a:srgbClr val="FF0000"/>
                </a:solidFill>
              </a:rPr>
              <a:t>npm </a:t>
            </a:r>
            <a:r>
              <a:rPr lang="id-ID" sz="2800" b="1" dirty="0" smtClean="0">
                <a:solidFill>
                  <a:srgbClr val="FF0000"/>
                </a:solidFill>
              </a:rPr>
              <a:t>init</a:t>
            </a:r>
          </a:p>
          <a:p>
            <a:r>
              <a:rPr lang="id-ID" sz="2800" i="1" dirty="0"/>
              <a:t> </a:t>
            </a:r>
            <a:r>
              <a:rPr lang="id-ID" sz="2800" i="1" dirty="0" smtClean="0"/>
              <a:t>  </a:t>
            </a:r>
            <a:r>
              <a:rPr lang="id-ID" sz="2400" i="1" dirty="0" smtClean="0"/>
              <a:t>set package, make a </a:t>
            </a:r>
            <a:r>
              <a:rPr lang="id-ID" sz="2400" b="1" dirty="0" smtClean="0">
                <a:solidFill>
                  <a:srgbClr val="009696"/>
                </a:solidFill>
              </a:rPr>
              <a:t>package.json</a:t>
            </a:r>
            <a:r>
              <a:rPr lang="id-ID" sz="2400" i="1" dirty="0" smtClean="0"/>
              <a:t> file.</a:t>
            </a:r>
          </a:p>
          <a:p>
            <a:r>
              <a:rPr lang="id-ID" sz="2400" i="1" dirty="0"/>
              <a:t> </a:t>
            </a:r>
            <a:r>
              <a:rPr lang="id-ID" sz="2400" i="1" dirty="0" smtClean="0"/>
              <a:t>  </a:t>
            </a:r>
            <a:r>
              <a:rPr lang="id-ID" sz="2400" b="1" dirty="0" smtClean="0">
                <a:solidFill>
                  <a:srgbClr val="009696"/>
                </a:solidFill>
              </a:rPr>
              <a:t>package.json</a:t>
            </a:r>
            <a:r>
              <a:rPr lang="id-ID" sz="2400" i="1" dirty="0" smtClean="0"/>
              <a:t> is a JSON file that contains</a:t>
            </a:r>
          </a:p>
          <a:p>
            <a:r>
              <a:rPr lang="id-ID" sz="2400" i="1" dirty="0"/>
              <a:t> </a:t>
            </a:r>
            <a:r>
              <a:rPr lang="id-ID" sz="2400" i="1" dirty="0" smtClean="0"/>
              <a:t>  lot of informations about our app &amp; keeps</a:t>
            </a:r>
          </a:p>
          <a:p>
            <a:r>
              <a:rPr lang="id-ID" sz="2400" i="1" dirty="0"/>
              <a:t> </a:t>
            </a:r>
            <a:r>
              <a:rPr lang="id-ID" sz="2400" i="1" dirty="0" smtClean="0"/>
              <a:t>  track which package/modules we used.</a:t>
            </a:r>
          </a:p>
          <a:p>
            <a:r>
              <a:rPr lang="id-ID" sz="2400" i="1" dirty="0"/>
              <a:t> </a:t>
            </a:r>
            <a:r>
              <a:rPr lang="id-ID" sz="2400" i="1" dirty="0" smtClean="0"/>
              <a:t>  </a:t>
            </a:r>
            <a:r>
              <a:rPr lang="id-ID" sz="2000" b="1" dirty="0" smtClean="0">
                <a:solidFill>
                  <a:srgbClr val="009696"/>
                </a:solidFill>
              </a:rPr>
              <a:t>* similar to our medical records, right? :)</a:t>
            </a:r>
          </a:p>
          <a:p>
            <a:endParaRPr lang="id-ID" sz="1400" b="1" dirty="0" smtClean="0">
              <a:solidFill>
                <a:srgbClr val="009696"/>
              </a:solidFill>
            </a:endParaRPr>
          </a:p>
          <a:p>
            <a:pPr marL="457200" indent="-457200">
              <a:buBlip>
                <a:blip r:embed="rId2"/>
              </a:buBlip>
            </a:pPr>
            <a:r>
              <a:rPr lang="id-ID" sz="2800" b="1" dirty="0">
                <a:solidFill>
                  <a:srgbClr val="FF0000"/>
                </a:solidFill>
              </a:rPr>
              <a:t>npm </a:t>
            </a:r>
            <a:r>
              <a:rPr lang="id-ID" sz="2800" b="1" dirty="0" smtClean="0">
                <a:solidFill>
                  <a:srgbClr val="FF0000"/>
                </a:solidFill>
              </a:rPr>
              <a:t>install namaPackage </a:t>
            </a:r>
            <a:r>
              <a:rPr lang="en-US" sz="2800" b="1" dirty="0" smtClean="0">
                <a:solidFill>
                  <a:srgbClr val="FF0000"/>
                </a:solidFill>
              </a:rPr>
              <a:t>--</a:t>
            </a:r>
            <a:r>
              <a:rPr lang="id-ID" sz="2800" b="1" dirty="0" smtClean="0">
                <a:solidFill>
                  <a:srgbClr val="FF0000"/>
                </a:solidFill>
              </a:rPr>
              <a:t>save</a:t>
            </a:r>
            <a:r>
              <a:rPr lang="en-US" sz="2800" b="1" dirty="0" smtClean="0">
                <a:solidFill>
                  <a:srgbClr val="FF0000"/>
                </a:solidFill>
              </a:rPr>
              <a:t> </a:t>
            </a:r>
            <a:endParaRPr lang="id-ID" sz="2800" b="1" dirty="0" smtClean="0">
              <a:solidFill>
                <a:srgbClr val="FF0000"/>
              </a:solidFill>
            </a:endParaRPr>
          </a:p>
          <a:p>
            <a:r>
              <a:rPr lang="id-ID" sz="2800" b="1" dirty="0">
                <a:solidFill>
                  <a:srgbClr val="FF0000"/>
                </a:solidFill>
              </a:rPr>
              <a:t> </a:t>
            </a:r>
            <a:r>
              <a:rPr lang="id-ID" sz="2800" b="1" dirty="0" smtClean="0">
                <a:solidFill>
                  <a:srgbClr val="FF0000"/>
                </a:solidFill>
              </a:rPr>
              <a:t>   </a:t>
            </a:r>
            <a:r>
              <a:rPr lang="id-ID" sz="2400" i="1" dirty="0" smtClean="0"/>
              <a:t>install an NPM package/module </a:t>
            </a:r>
            <a:r>
              <a:rPr lang="id-ID" sz="2400" dirty="0" smtClean="0"/>
              <a:t>(</a:t>
            </a:r>
            <a:r>
              <a:rPr lang="id-ID" sz="2400" b="1" dirty="0" smtClean="0"/>
              <a:t>npm i</a:t>
            </a:r>
            <a:r>
              <a:rPr lang="id-ID" sz="2400" dirty="0" smtClean="0"/>
              <a:t>)</a:t>
            </a:r>
            <a:r>
              <a:rPr lang="id-ID" sz="2400" i="1" dirty="0" smtClean="0"/>
              <a:t>.</a:t>
            </a:r>
          </a:p>
          <a:p>
            <a:endParaRPr lang="id-ID" sz="1400" i="1" dirty="0"/>
          </a:p>
          <a:p>
            <a:pPr marL="457200" indent="-457200">
              <a:buBlip>
                <a:blip r:embed="rId2"/>
              </a:buBlip>
            </a:pPr>
            <a:r>
              <a:rPr lang="id-ID" sz="2800" b="1" dirty="0" smtClean="0">
                <a:solidFill>
                  <a:srgbClr val="FF0000"/>
                </a:solidFill>
              </a:rPr>
              <a:t>npm install</a:t>
            </a:r>
          </a:p>
          <a:p>
            <a:r>
              <a:rPr lang="id-ID" sz="2800" b="1" dirty="0"/>
              <a:t> </a:t>
            </a:r>
            <a:r>
              <a:rPr lang="id-ID" sz="2800" b="1" dirty="0" smtClean="0"/>
              <a:t>   </a:t>
            </a:r>
            <a:r>
              <a:rPr lang="id-ID" sz="2400" i="1" dirty="0" smtClean="0"/>
              <a:t>install packages that written in </a:t>
            </a:r>
            <a:r>
              <a:rPr lang="id-ID" sz="2400" b="1" dirty="0" smtClean="0">
                <a:solidFill>
                  <a:srgbClr val="009696"/>
                </a:solidFill>
              </a:rPr>
              <a:t>package.json</a:t>
            </a:r>
            <a:endParaRPr lang="id-ID" sz="2800" b="1" dirty="0" smtClean="0">
              <a:solidFill>
                <a:srgbClr val="009696"/>
              </a:solidFill>
            </a:endParaRPr>
          </a:p>
        </p:txBody>
      </p:sp>
      <p:sp>
        <p:nvSpPr>
          <p:cNvPr id="8" name="5-Point Star 7"/>
          <p:cNvSpPr/>
          <p:nvPr/>
        </p:nvSpPr>
        <p:spPr>
          <a:xfrm>
            <a:off x="141894" y="134044"/>
            <a:ext cx="726438" cy="740948"/>
          </a:xfrm>
          <a:prstGeom prst="star5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53831896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819810" y="691074"/>
            <a:ext cx="7740870" cy="53287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endParaRPr lang="en-US" sz="3200" b="1" dirty="0"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72" t="5646" r="8999"/>
          <a:stretch/>
        </p:blipFill>
        <p:spPr bwMode="auto">
          <a:xfrm>
            <a:off x="0" y="0"/>
            <a:ext cx="9285889" cy="68771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331072" y="2216613"/>
            <a:ext cx="8355728" cy="117206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pPr algn="r"/>
            <a:r>
              <a:rPr lang="id-ID" sz="5400" b="1" dirty="0" smtClean="0">
                <a:solidFill>
                  <a:srgbClr val="009696"/>
                </a:solidFill>
              </a:rPr>
              <a:t>package.json</a:t>
            </a:r>
            <a:endParaRPr lang="en-US" sz="4800" b="1" dirty="0">
              <a:solidFill>
                <a:srgbClr val="0096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910122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819810" y="691074"/>
            <a:ext cx="7740870" cy="53287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endParaRPr lang="en-US" sz="3200" b="1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743200" y="270386"/>
            <a:ext cx="5770182" cy="13085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pPr algn="ctr"/>
            <a:r>
              <a:rPr lang="en-US" sz="6000" b="1" dirty="0" smtClean="0">
                <a:solidFill>
                  <a:srgbClr val="009696"/>
                </a:solidFill>
              </a:rPr>
              <a:t>Chalk</a:t>
            </a:r>
            <a:endParaRPr lang="en-US" sz="4800" b="1" i="1" dirty="0">
              <a:solidFill>
                <a:srgbClr val="009696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67113" y="1749972"/>
            <a:ext cx="7646270" cy="485578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endParaRPr lang="id-ID" sz="2800" dirty="0"/>
          </a:p>
          <a:p>
            <a:pPr marL="342900" indent="-342900">
              <a:buBlip>
                <a:blip r:embed="rId2"/>
              </a:buBlip>
            </a:pPr>
            <a:r>
              <a:rPr lang="id-ID" sz="2800" b="1" dirty="0" smtClean="0"/>
              <a:t>Install </a:t>
            </a:r>
            <a:r>
              <a:rPr lang="en-US" sz="2800" b="1" dirty="0" smtClean="0"/>
              <a:t>Chalk</a:t>
            </a:r>
            <a:endParaRPr lang="id-ID" sz="2800" dirty="0"/>
          </a:p>
          <a:p>
            <a:r>
              <a:rPr lang="id-ID" sz="2800" b="1" dirty="0" smtClean="0">
                <a:solidFill>
                  <a:srgbClr val="FF0000"/>
                </a:solidFill>
              </a:rPr>
              <a:t>    npm install </a:t>
            </a:r>
            <a:r>
              <a:rPr lang="en-US" sz="2800" b="1" dirty="0" smtClean="0">
                <a:solidFill>
                  <a:srgbClr val="FF0000"/>
                </a:solidFill>
              </a:rPr>
              <a:t>chalk</a:t>
            </a:r>
            <a:endParaRPr lang="id-ID" sz="2800" b="1" dirty="0" smtClean="0">
              <a:solidFill>
                <a:srgbClr val="FF0000"/>
              </a:solidFill>
            </a:endParaRPr>
          </a:p>
          <a:p>
            <a:pPr marL="342900" indent="-342900">
              <a:buBlip>
                <a:blip r:embed="rId2"/>
              </a:buBlip>
            </a:pPr>
            <a:endParaRPr lang="id-ID" sz="2800" b="1" dirty="0" smtClean="0"/>
          </a:p>
          <a:p>
            <a:pPr marL="342900" indent="-342900">
              <a:buBlip>
                <a:blip r:embed="rId2"/>
              </a:buBlip>
            </a:pPr>
            <a:r>
              <a:rPr lang="id-ID" sz="2800" b="1" dirty="0" smtClean="0"/>
              <a:t>Install </a:t>
            </a:r>
            <a:r>
              <a:rPr lang="en-US" sz="2800" b="1" dirty="0" smtClean="0"/>
              <a:t>chalk </a:t>
            </a:r>
            <a:r>
              <a:rPr lang="id-ID" sz="2800" b="1" dirty="0" smtClean="0"/>
              <a:t>&amp; </a:t>
            </a:r>
            <a:r>
              <a:rPr lang="id-ID" sz="2800" b="1" dirty="0"/>
              <a:t>update </a:t>
            </a:r>
            <a:r>
              <a:rPr lang="id-ID" sz="2800" b="1" dirty="0" smtClean="0"/>
              <a:t>package.json</a:t>
            </a:r>
            <a:endParaRPr lang="id-ID" sz="2800" b="1" dirty="0"/>
          </a:p>
          <a:p>
            <a:r>
              <a:rPr lang="id-ID" sz="2800" b="1" dirty="0">
                <a:solidFill>
                  <a:srgbClr val="FF0000"/>
                </a:solidFill>
              </a:rPr>
              <a:t> </a:t>
            </a:r>
            <a:r>
              <a:rPr lang="id-ID" sz="2800" b="1" dirty="0" smtClean="0">
                <a:solidFill>
                  <a:srgbClr val="FF0000"/>
                </a:solidFill>
              </a:rPr>
              <a:t>   </a:t>
            </a:r>
            <a:r>
              <a:rPr lang="en-US" sz="2800" b="1" dirty="0" err="1" smtClean="0">
                <a:solidFill>
                  <a:srgbClr val="FF0000"/>
                </a:solidFill>
              </a:rPr>
              <a:t>npm</a:t>
            </a:r>
            <a:r>
              <a:rPr lang="en-US" sz="2800" b="1" dirty="0" smtClean="0">
                <a:solidFill>
                  <a:srgbClr val="FF0000"/>
                </a:solidFill>
              </a:rPr>
              <a:t> </a:t>
            </a:r>
            <a:r>
              <a:rPr lang="en-US" sz="2800" b="1" dirty="0">
                <a:solidFill>
                  <a:srgbClr val="FF0000"/>
                </a:solidFill>
              </a:rPr>
              <a:t>install </a:t>
            </a:r>
            <a:r>
              <a:rPr lang="en-US" sz="2800" b="1" dirty="0" smtClean="0">
                <a:solidFill>
                  <a:srgbClr val="FF0000"/>
                </a:solidFill>
              </a:rPr>
              <a:t>chalk </a:t>
            </a:r>
            <a:r>
              <a:rPr lang="id-ID" sz="2800" b="1" dirty="0" smtClean="0">
                <a:solidFill>
                  <a:srgbClr val="FF0000"/>
                </a:solidFill>
              </a:rPr>
              <a:t>--</a:t>
            </a:r>
            <a:r>
              <a:rPr lang="en-US" sz="2800" b="1" dirty="0" smtClean="0">
                <a:solidFill>
                  <a:srgbClr val="FF0000"/>
                </a:solidFill>
              </a:rPr>
              <a:t>save</a:t>
            </a:r>
            <a:r>
              <a:rPr lang="id-ID" sz="2800" dirty="0" smtClean="0"/>
              <a:t>	</a:t>
            </a:r>
            <a:endParaRPr lang="en-US" sz="2800" dirty="0" smtClean="0"/>
          </a:p>
          <a:p>
            <a:endParaRPr lang="en-US" sz="2800" b="1" dirty="0"/>
          </a:p>
          <a:p>
            <a:endParaRPr lang="en-US" sz="2400" b="1" i="1" dirty="0" smtClean="0"/>
          </a:p>
          <a:p>
            <a:r>
              <a:rPr lang="en-US" sz="2400" b="1" i="1" dirty="0" smtClean="0"/>
              <a:t>More info:</a:t>
            </a:r>
            <a:r>
              <a:rPr lang="en-US" sz="2400" b="1" i="1" dirty="0"/>
              <a:t> </a:t>
            </a:r>
            <a:r>
              <a:rPr lang="en-US" sz="2400" i="1" dirty="0" smtClean="0">
                <a:solidFill>
                  <a:srgbClr val="009696"/>
                </a:solidFill>
              </a:rPr>
              <a:t>github.com/chalk/chalk</a:t>
            </a:r>
            <a:endParaRPr lang="en-US" sz="2400" i="1" dirty="0">
              <a:solidFill>
                <a:srgbClr val="009696"/>
              </a:solidFill>
            </a:endParaRPr>
          </a:p>
          <a:p>
            <a:endParaRPr lang="en-US" sz="2800" b="1" dirty="0"/>
          </a:p>
        </p:txBody>
      </p:sp>
      <p:pic>
        <p:nvPicPr>
          <p:cNvPr id="1026" name="Picture 2" descr="C:\Users\usr\Downloads\npm\Chalk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1055" y="540773"/>
            <a:ext cx="2144110" cy="841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581623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819810" y="691074"/>
            <a:ext cx="7740870" cy="53287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endParaRPr lang="en-US" sz="3200" b="1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6053961" y="-141895"/>
            <a:ext cx="3263465" cy="16869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r>
              <a:rPr lang="en-US" sz="4400" b="1" dirty="0" smtClean="0">
                <a:solidFill>
                  <a:srgbClr val="009696"/>
                </a:solidFill>
              </a:rPr>
              <a:t>Chalk</a:t>
            </a:r>
            <a:endParaRPr lang="id-ID" sz="4400" b="1" dirty="0" smtClean="0">
              <a:solidFill>
                <a:srgbClr val="009696"/>
              </a:solidFill>
            </a:endParaRPr>
          </a:p>
          <a:p>
            <a:r>
              <a:rPr lang="id-ID" sz="2800" b="1" i="1" dirty="0" smtClean="0">
                <a:solidFill>
                  <a:srgbClr val="009696"/>
                </a:solidFill>
              </a:rPr>
              <a:t>#1</a:t>
            </a:r>
            <a:r>
              <a:rPr lang="en-US" sz="2800" b="1" i="1" dirty="0" smtClean="0">
                <a:solidFill>
                  <a:srgbClr val="009696"/>
                </a:solidFill>
              </a:rPr>
              <a:t> Base Color</a:t>
            </a:r>
            <a:endParaRPr lang="en-US" b="1" i="1" dirty="0">
              <a:solidFill>
                <a:srgbClr val="009696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646369" y="1119352"/>
            <a:ext cx="8344582" cy="32322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Gotham Medium" panose="02000603030000020004" pitchFamily="2" charset="0"/>
                <a:ea typeface="Gotham Medium" panose="02000603030000020004" pitchFamily="2" charset="0"/>
                <a:cs typeface="+mj-cs"/>
              </a:defRPr>
            </a:lvl1pPr>
          </a:lstStyle>
          <a:p>
            <a:r>
              <a:rPr lang="id-ID" sz="2800" dirty="0">
                <a:latin typeface="Consolas" pitchFamily="49" charset="0"/>
                <a:cs typeface="Consolas" pitchFamily="49" charset="0"/>
              </a:rPr>
              <a:t>const </a:t>
            </a:r>
            <a:r>
              <a:rPr lang="en-US" sz="2800" b="1" dirty="0" smtClean="0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chalk</a:t>
            </a:r>
            <a:r>
              <a:rPr lang="id-ID" sz="28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lang="id-ID" sz="2800" dirty="0">
                <a:latin typeface="Consolas" pitchFamily="49" charset="0"/>
                <a:cs typeface="Consolas" pitchFamily="49" charset="0"/>
              </a:rPr>
              <a:t>= require</a:t>
            </a:r>
            <a:r>
              <a:rPr lang="id-ID" sz="2800" dirty="0" smtClean="0">
                <a:latin typeface="Consolas" pitchFamily="49" charset="0"/>
                <a:cs typeface="Consolas" pitchFamily="49" charset="0"/>
              </a:rPr>
              <a:t>(</a:t>
            </a:r>
            <a:r>
              <a:rPr lang="id-ID" sz="2800" b="1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'</a:t>
            </a:r>
            <a:r>
              <a:rPr lang="en-US" sz="2800" b="1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chalk</a:t>
            </a:r>
            <a:r>
              <a:rPr lang="id-ID" sz="2800" b="1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'</a:t>
            </a:r>
            <a:r>
              <a:rPr lang="id-ID" sz="2800" dirty="0" smtClean="0">
                <a:latin typeface="Consolas" pitchFamily="49" charset="0"/>
                <a:cs typeface="Consolas" pitchFamily="49" charset="0"/>
              </a:rPr>
              <a:t>);</a:t>
            </a:r>
            <a:endParaRPr lang="id-ID" sz="2800" dirty="0">
              <a:latin typeface="Consolas" pitchFamily="49" charset="0"/>
              <a:cs typeface="Consolas" pitchFamily="49" charset="0"/>
            </a:endParaRPr>
          </a:p>
          <a:p>
            <a:r>
              <a:rPr lang="id-ID" sz="2800" dirty="0">
                <a:latin typeface="Consolas" pitchFamily="49" charset="0"/>
                <a:cs typeface="Consolas" pitchFamily="49" charset="0"/>
              </a:rPr>
              <a:t/>
            </a:r>
            <a:br>
              <a:rPr lang="id-ID" sz="2800" dirty="0">
                <a:latin typeface="Consolas" pitchFamily="49" charset="0"/>
                <a:cs typeface="Consolas" pitchFamily="49" charset="0"/>
              </a:rPr>
            </a:br>
            <a:r>
              <a:rPr lang="en-US" sz="2800" dirty="0">
                <a:latin typeface="Consolas" pitchFamily="49" charset="0"/>
                <a:cs typeface="Consolas" pitchFamily="49" charset="0"/>
              </a:rPr>
              <a:t>console.log(</a:t>
            </a:r>
            <a:r>
              <a:rPr lang="en-US" sz="2800" dirty="0" err="1">
                <a:latin typeface="Consolas" pitchFamily="49" charset="0"/>
                <a:cs typeface="Consolas" pitchFamily="49" charset="0"/>
              </a:rPr>
              <a:t>chalk.</a:t>
            </a:r>
            <a:r>
              <a:rPr lang="en-US" sz="2800" b="1" dirty="0" err="1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red</a:t>
            </a:r>
            <a:r>
              <a:rPr lang="en-US" sz="2800" dirty="0">
                <a:latin typeface="Consolas" pitchFamily="49" charset="0"/>
                <a:cs typeface="Consolas" pitchFamily="49" charset="0"/>
              </a:rPr>
              <a:t>('</a:t>
            </a:r>
            <a:r>
              <a:rPr lang="en-US" sz="2800" b="1" i="1" dirty="0" err="1">
                <a:latin typeface="Consolas" pitchFamily="49" charset="0"/>
                <a:cs typeface="Consolas" pitchFamily="49" charset="0"/>
              </a:rPr>
              <a:t>Ini</a:t>
            </a:r>
            <a:r>
              <a:rPr lang="en-US" sz="2800" b="1" i="1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i="1" dirty="0" err="1">
                <a:latin typeface="Consolas" pitchFamily="49" charset="0"/>
                <a:cs typeface="Consolas" pitchFamily="49" charset="0"/>
              </a:rPr>
              <a:t>Merah</a:t>
            </a:r>
            <a:r>
              <a:rPr lang="en-US" sz="2800" dirty="0">
                <a:latin typeface="Consolas" pitchFamily="49" charset="0"/>
                <a:cs typeface="Consolas" pitchFamily="49" charset="0"/>
              </a:rPr>
              <a:t>'));</a:t>
            </a:r>
          </a:p>
          <a:p>
            <a:r>
              <a:rPr lang="en-US" sz="2800" dirty="0">
                <a:latin typeface="Consolas" pitchFamily="49" charset="0"/>
                <a:cs typeface="Consolas" pitchFamily="49" charset="0"/>
              </a:rPr>
              <a:t>console.log(</a:t>
            </a:r>
            <a:r>
              <a:rPr lang="en-US" sz="2800" dirty="0" err="1">
                <a:latin typeface="Consolas" pitchFamily="49" charset="0"/>
                <a:cs typeface="Consolas" pitchFamily="49" charset="0"/>
              </a:rPr>
              <a:t>chalk.</a:t>
            </a:r>
            <a:r>
              <a:rPr lang="en-US" sz="2800" b="1" dirty="0" err="1">
                <a:solidFill>
                  <a:srgbClr val="FFC000"/>
                </a:solidFill>
                <a:latin typeface="Consolas" pitchFamily="49" charset="0"/>
                <a:cs typeface="Consolas" pitchFamily="49" charset="0"/>
              </a:rPr>
              <a:t>yellow</a:t>
            </a:r>
            <a:r>
              <a:rPr lang="en-US" sz="2800" dirty="0">
                <a:latin typeface="Consolas" pitchFamily="49" charset="0"/>
                <a:cs typeface="Consolas" pitchFamily="49" charset="0"/>
              </a:rPr>
              <a:t>(</a:t>
            </a:r>
            <a:r>
              <a:rPr lang="en-US" sz="2800" b="1" i="1" dirty="0">
                <a:latin typeface="Consolas" pitchFamily="49" charset="0"/>
                <a:cs typeface="Consolas" pitchFamily="49" charset="0"/>
              </a:rPr>
              <a:t>'</a:t>
            </a:r>
            <a:r>
              <a:rPr lang="en-US" sz="2800" b="1" i="1" dirty="0" err="1">
                <a:latin typeface="Consolas" pitchFamily="49" charset="0"/>
                <a:cs typeface="Consolas" pitchFamily="49" charset="0"/>
              </a:rPr>
              <a:t>Ini</a:t>
            </a:r>
            <a:r>
              <a:rPr lang="en-US" sz="2800" b="1" i="1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i="1" dirty="0" err="1">
                <a:latin typeface="Consolas" pitchFamily="49" charset="0"/>
                <a:cs typeface="Consolas" pitchFamily="49" charset="0"/>
              </a:rPr>
              <a:t>Kuning</a:t>
            </a:r>
            <a:r>
              <a:rPr lang="en-US" sz="2800" dirty="0">
                <a:latin typeface="Consolas" pitchFamily="49" charset="0"/>
                <a:cs typeface="Consolas" pitchFamily="49" charset="0"/>
              </a:rPr>
              <a:t>'));</a:t>
            </a:r>
          </a:p>
          <a:p>
            <a:r>
              <a:rPr lang="en-US" sz="2800" dirty="0">
                <a:latin typeface="Consolas" pitchFamily="49" charset="0"/>
                <a:cs typeface="Consolas" pitchFamily="49" charset="0"/>
              </a:rPr>
              <a:t>console.log(</a:t>
            </a:r>
            <a:r>
              <a:rPr lang="en-US" sz="2800" dirty="0" err="1">
                <a:latin typeface="Consolas" pitchFamily="49" charset="0"/>
                <a:cs typeface="Consolas" pitchFamily="49" charset="0"/>
              </a:rPr>
              <a:t>chalk.</a:t>
            </a:r>
            <a:r>
              <a:rPr lang="en-US" sz="2800" b="1" dirty="0" err="1">
                <a:solidFill>
                  <a:srgbClr val="009696"/>
                </a:solidFill>
                <a:latin typeface="Consolas" pitchFamily="49" charset="0"/>
                <a:cs typeface="Consolas" pitchFamily="49" charset="0"/>
              </a:rPr>
              <a:t>green</a:t>
            </a:r>
            <a:r>
              <a:rPr lang="en-US" sz="2800" dirty="0">
                <a:latin typeface="Consolas" pitchFamily="49" charset="0"/>
                <a:cs typeface="Consolas" pitchFamily="49" charset="0"/>
              </a:rPr>
              <a:t>('</a:t>
            </a:r>
            <a:r>
              <a:rPr lang="en-US" sz="2800" b="1" i="1" dirty="0" err="1">
                <a:latin typeface="Consolas" pitchFamily="49" charset="0"/>
                <a:cs typeface="Consolas" pitchFamily="49" charset="0"/>
              </a:rPr>
              <a:t>Ini</a:t>
            </a:r>
            <a:r>
              <a:rPr lang="en-US" sz="2800" b="1" i="1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i="1" dirty="0" err="1">
                <a:latin typeface="Consolas" pitchFamily="49" charset="0"/>
                <a:cs typeface="Consolas" pitchFamily="49" charset="0"/>
              </a:rPr>
              <a:t>Hijau</a:t>
            </a:r>
            <a:r>
              <a:rPr lang="en-US" sz="2800" dirty="0">
                <a:latin typeface="Consolas" pitchFamily="49" charset="0"/>
                <a:cs typeface="Consolas" pitchFamily="49" charset="0"/>
              </a:rPr>
              <a:t>'));</a:t>
            </a:r>
          </a:p>
          <a:p>
            <a:r>
              <a:rPr lang="en-US" sz="2800" dirty="0">
                <a:latin typeface="Consolas" pitchFamily="49" charset="0"/>
                <a:cs typeface="Consolas" pitchFamily="49" charset="0"/>
              </a:rPr>
              <a:t>console.log(</a:t>
            </a:r>
            <a:r>
              <a:rPr lang="en-US" sz="2800" dirty="0" err="1">
                <a:latin typeface="Consolas" pitchFamily="49" charset="0"/>
                <a:cs typeface="Consolas" pitchFamily="49" charset="0"/>
              </a:rPr>
              <a:t>chalk.</a:t>
            </a:r>
            <a:r>
              <a:rPr lang="en-US" sz="2800" b="1" dirty="0" err="1">
                <a:solidFill>
                  <a:srgbClr val="0070C0"/>
                </a:solidFill>
                <a:latin typeface="Consolas" pitchFamily="49" charset="0"/>
                <a:cs typeface="Consolas" pitchFamily="49" charset="0"/>
              </a:rPr>
              <a:t>blue</a:t>
            </a:r>
            <a:r>
              <a:rPr lang="en-US" sz="2800" dirty="0">
                <a:latin typeface="Consolas" pitchFamily="49" charset="0"/>
                <a:cs typeface="Consolas" pitchFamily="49" charset="0"/>
              </a:rPr>
              <a:t>('</a:t>
            </a:r>
            <a:r>
              <a:rPr lang="en-US" sz="2800" b="1" i="1" dirty="0" err="1">
                <a:latin typeface="Consolas" pitchFamily="49" charset="0"/>
                <a:cs typeface="Consolas" pitchFamily="49" charset="0"/>
              </a:rPr>
              <a:t>Ini</a:t>
            </a:r>
            <a:r>
              <a:rPr lang="en-US" sz="2800" b="1" i="1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sz="2800" b="1" i="1" dirty="0" err="1">
                <a:latin typeface="Consolas" pitchFamily="49" charset="0"/>
                <a:cs typeface="Consolas" pitchFamily="49" charset="0"/>
              </a:rPr>
              <a:t>Biru</a:t>
            </a:r>
            <a:r>
              <a:rPr lang="en-US" sz="2800" dirty="0">
                <a:latin typeface="Consolas" pitchFamily="49" charset="0"/>
                <a:cs typeface="Consolas" pitchFamily="49" charset="0"/>
              </a:rPr>
              <a:t>'));</a:t>
            </a:r>
          </a:p>
        </p:txBody>
      </p:sp>
      <p:pic>
        <p:nvPicPr>
          <p:cNvPr id="7" name="Picture 2" descr="C:\Users\usr\Downloads\npm\Chalk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723" y="154688"/>
            <a:ext cx="2033746" cy="798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01" t="64224" r="63952" b="15948"/>
          <a:stretch/>
        </p:blipFill>
        <p:spPr bwMode="auto">
          <a:xfrm>
            <a:off x="1127250" y="4351608"/>
            <a:ext cx="4309987" cy="2049191"/>
          </a:xfrm>
          <a:prstGeom prst="rect">
            <a:avLst/>
          </a:prstGeom>
          <a:noFill/>
          <a:ln>
            <a:noFill/>
          </a:ln>
          <a:effectLst>
            <a:glow rad="228600">
              <a:schemeClr val="accent2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8188071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9464</TotalTime>
  <Words>1398</Words>
  <Application>Microsoft Office PowerPoint</Application>
  <PresentationFormat>On-screen Show (4:3)</PresentationFormat>
  <Paragraphs>458</Paragraphs>
  <Slides>49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9" baseType="lpstr">
      <vt:lpstr>Arial</vt:lpstr>
      <vt:lpstr>Calibri</vt:lpstr>
      <vt:lpstr>Consolas</vt:lpstr>
      <vt:lpstr>Gotham</vt:lpstr>
      <vt:lpstr>Gotham Black</vt:lpstr>
      <vt:lpstr>Gotham Bold</vt:lpstr>
      <vt:lpstr>Gotham ExtraLight</vt:lpstr>
      <vt:lpstr>Gotham Medium</vt:lpstr>
      <vt:lpstr>Roboto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Lintang</dc:creator>
  <cp:lastModifiedBy>lintangwisesa</cp:lastModifiedBy>
  <cp:revision>765</cp:revision>
  <dcterms:created xsi:type="dcterms:W3CDTF">2015-11-07T11:59:24Z</dcterms:created>
  <dcterms:modified xsi:type="dcterms:W3CDTF">2018-03-19T14:42:41Z</dcterms:modified>
</cp:coreProperties>
</file>